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2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notesSlides/notesSlide3.xml" ContentType="application/vnd.openxmlformats-officedocument.presentationml.notesSlid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notesSlides/notesSlide4.xml" ContentType="application/vnd.openxmlformats-officedocument.presentationml.notesSlid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7" r:id="rId2"/>
    <p:sldId id="314" r:id="rId3"/>
    <p:sldId id="313" r:id="rId4"/>
    <p:sldId id="294" r:id="rId5"/>
    <p:sldId id="310" r:id="rId6"/>
    <p:sldId id="327" r:id="rId7"/>
    <p:sldId id="295" r:id="rId8"/>
    <p:sldId id="312" r:id="rId9"/>
    <p:sldId id="350" r:id="rId10"/>
    <p:sldId id="321" r:id="rId11"/>
    <p:sldId id="363" r:id="rId12"/>
    <p:sldId id="362" r:id="rId13"/>
    <p:sldId id="368" r:id="rId14"/>
    <p:sldId id="371" r:id="rId15"/>
    <p:sldId id="329" r:id="rId16"/>
    <p:sldId id="326" r:id="rId17"/>
    <p:sldId id="317" r:id="rId18"/>
    <p:sldId id="372" r:id="rId19"/>
    <p:sldId id="316" r:id="rId20"/>
    <p:sldId id="373" r:id="rId21"/>
    <p:sldId id="298" r:id="rId22"/>
    <p:sldId id="299" r:id="rId23"/>
    <p:sldId id="300" r:id="rId24"/>
    <p:sldId id="334" r:id="rId25"/>
    <p:sldId id="375" r:id="rId26"/>
  </p:sldIdLst>
  <p:sldSz cx="12192000" cy="6858000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97C6"/>
    <a:srgbClr val="DBEEF4"/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7093" autoAdjust="0"/>
  </p:normalViewPr>
  <p:slideViewPr>
    <p:cSldViewPr snapToGrid="0">
      <p:cViewPr varScale="1">
        <p:scale>
          <a:sx n="89" d="100"/>
          <a:sy n="89" d="100"/>
        </p:scale>
        <p:origin x="13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8" d="100"/>
          <a:sy n="78" d="100"/>
        </p:scale>
        <p:origin x="276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W2K19-030ZDB\wi\3_Rohwedder\Konjunkturumfragen\Fr&#252;hjahr%202024\gesamt%202005_2024_135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W2K19-030ZDB\wi\3_Rohwedder\Konjunkturumfragen\Fr&#252;hjahr%202024\gesamt%202005_2024_1350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W2K19-030ZDB\wi\3_Rohwedder\Konjunkturumfragen\Fr&#252;hjahr%202024\gesamt%202005_2024_1350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W2K19-030ZDB\wi\3_Rohwedder\Konjunkturumfragen\Fr&#252;hjahr%202024\gesamt%202005_2024_1350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W2K19-030ZDB\wi\3_Rohwedder\Konjunkturumfragen\Fr&#252;hjahr%202024\gesamt%202005_2024_1350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W2K19-030ZDB\wi\3_Rohwedder\Konjunkturumfragen\Fr&#252;hjahr%202024\gesamt%202005_2024_1350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W2K19-030ZDB\wi\3_Rohwedder\Konjunkturumfragen\Fr&#252;hjahr%202024\gesamt%202005_2024_1350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W2K19-030ZDB\wi\3_Rohwedder\Konjunkturumfragen\Fr&#252;hjahr%202024\gesamt%202005_2024_1350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W2K19-030ZDB\wi\3_Rohwedder\Konjunkturumfragen\Fr&#252;hjahr%202024\gesamt%202005_2024_1350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W2K19-030ZDB\wi\3_Rohwedder\Konjunkturumfragen\Fr&#252;hjahr%202024\gesamt%202005_2024_1350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W2K19-030ZDB\wi\3_Rohwedder\Konjunkturumfragen\Fr&#252;hjahr%202024\gesamt%202005_2024_1350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W2K19-030ZDB\wi\3_Rohwedder\Konjunkturumfragen\Fr&#252;hjahr%202024\gesamt%202005_2024_135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W2K19-030ZDB\wi\3_Rohwedder\Konjunkturumfragen\Fr&#252;hjahr%202024\gesamt%202005_2024_1350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W2K19-030ZDB\wi\3_Rohwedder\Konjunkturumfragen\Fr&#252;hjahr%202024\gesamt%202005_2024_1350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W2K19-030ZDB\wi\3_Rohwedder\Konjunkturumfragen\Fr&#252;hjahr%202024\gesamt%202005_2024_1350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W2K19-030ZDB\wi\3_Rohwedder\Konjunkturumfragen\Fr&#252;hjahr%202024\gesamt%202005_2024_1350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W2K19-030ZDB\wi\3_Rohwedder\Konjunkturumfragen\Fr&#252;hjahr%202024\gesamt%202005_2024_1350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W2K19-030ZDB\wi\3_Rohwedder\Konjunkturumfragen\Fr&#252;hjahr%202024\gesamt%202005_2024_1350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W2K19-030ZDB\wi\3_Rohwedder\Konjunkturumfragen\Fr&#252;hjahr%202024\gesamt%202005_2024_1350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W2K19-030ZDB\wi\3_Rohwedder\Konjunkturumfragen\Fr&#252;hjahr%202024\gesamt%202005_2024_1350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W2K19-030ZDB\wi\3_Rohwedder\Konjunkturumfragen\Fr&#252;hjahr%202024\gesamt%202005_2024_1350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W2K19-030ZDB\wi\3_Rohwedder\Konjunkturumfragen\Fr&#252;hjahr%202024\gesamt%202005_2024_1350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W2K19-030ZDB\wi\3_Rohwedder\Konjunkturumfragen\Fr&#252;hjahr%202024\gesamt%202005_2024_1350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W2K19-030ZDB\wi\3_Rohwedder\Konjunkturumfragen\Fr&#252;hjahr%202024\gesamt%202005_2024_1350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197C6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gesamt!$D$8:$D$13</c:f>
              <c:strCache>
                <c:ptCount val="6"/>
                <c:pt idx="0">
                  <c:v>1 -4 Beschäftigte</c:v>
                </c:pt>
                <c:pt idx="1">
                  <c:v>5 - 9 Beschäftigte</c:v>
                </c:pt>
                <c:pt idx="2">
                  <c:v>10 - 19 Beschäftigte</c:v>
                </c:pt>
                <c:pt idx="3">
                  <c:v>20 - 49 Beschäftigte</c:v>
                </c:pt>
                <c:pt idx="4">
                  <c:v>50 - 99 Beschäftigte</c:v>
                </c:pt>
                <c:pt idx="5">
                  <c:v>mehr als 100 Beschäftigte</c:v>
                </c:pt>
              </c:strCache>
            </c:strRef>
          </c:cat>
          <c:val>
            <c:numRef>
              <c:f>gesamt!$H$8:$H$13</c:f>
              <c:numCache>
                <c:formatCode>0.0%</c:formatCode>
                <c:ptCount val="6"/>
                <c:pt idx="0">
                  <c:v>0.1913946587537092</c:v>
                </c:pt>
                <c:pt idx="1">
                  <c:v>0.24851632047477745</c:v>
                </c:pt>
                <c:pt idx="2">
                  <c:v>0.22626112759643918</c:v>
                </c:pt>
                <c:pt idx="3">
                  <c:v>0.20474777448071216</c:v>
                </c:pt>
                <c:pt idx="4">
                  <c:v>7.0474777448071221E-2</c:v>
                </c:pt>
                <c:pt idx="5">
                  <c:v>5.8605341246290799E-2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33-4E34-8137-6FB566C375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4059560"/>
        <c:axId val="634066120"/>
      </c:barChart>
      <c:catAx>
        <c:axId val="634059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34066120"/>
        <c:crosses val="autoZero"/>
        <c:auto val="1"/>
        <c:lblAlgn val="ctr"/>
        <c:lblOffset val="100"/>
        <c:noMultiLvlLbl val="0"/>
      </c:catAx>
      <c:valAx>
        <c:axId val="634066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34059560"/>
        <c:crosses val="autoZero"/>
        <c:crossBetween val="between"/>
      </c:valAx>
      <c:spPr>
        <a:solidFill>
          <a:sysClr val="window" lastClr="FFFFFF"/>
        </a:solidFill>
        <a:ln>
          <a:noFill/>
        </a:ln>
        <a:effectLst/>
      </c:spPr>
    </c:plotArea>
    <c:plotVisOnly val="1"/>
    <c:dispBlanksAs val="gap"/>
    <c:showDLblsOverMax val="0"/>
  </c:chart>
  <c:spPr>
    <a:solidFill>
      <a:srgbClr val="DBEEF4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>
          <a:solidFill>
            <a:sysClr val="windowText" lastClr="000000"/>
          </a:solidFill>
        </a:defRPr>
      </a:pPr>
      <a:endParaRPr lang="de-DE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gesamt!$E$296</c:f>
              <c:strCache>
                <c:ptCount val="1"/>
                <c:pt idx="0">
                  <c:v>bis 40 %</c:v>
                </c:pt>
              </c:strCache>
            </c:strRef>
          </c:tx>
          <c:spPr>
            <a:solidFill>
              <a:srgbClr val="0197C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gesamt!$D$297:$D$299</c:f>
              <c:strCache>
                <c:ptCount val="3"/>
                <c:pt idx="0">
                  <c:v>Frühjahrsumfage 2024</c:v>
                </c:pt>
                <c:pt idx="1">
                  <c:v>Herbstumfrage 2023</c:v>
                </c:pt>
                <c:pt idx="2">
                  <c:v>Frühjahrsumfrage 2023</c:v>
                </c:pt>
              </c:strCache>
            </c:strRef>
          </c:cat>
          <c:val>
            <c:numRef>
              <c:f>gesamt!$E$297:$E$299</c:f>
              <c:numCache>
                <c:formatCode>0.0%</c:formatCode>
                <c:ptCount val="3"/>
                <c:pt idx="0">
                  <c:v>0.18095238095238095</c:v>
                </c:pt>
                <c:pt idx="1">
                  <c:v>0.20599999999999999</c:v>
                </c:pt>
                <c:pt idx="2">
                  <c:v>0.16300000000000001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C9-4BB9-801A-C0733B63F185}"/>
            </c:ext>
          </c:extLst>
        </c:ser>
        <c:ser>
          <c:idx val="1"/>
          <c:order val="1"/>
          <c:tx>
            <c:strRef>
              <c:f>gesamt!$F$296</c:f>
              <c:strCache>
                <c:ptCount val="1"/>
                <c:pt idx="0">
                  <c:v>bis 50 % 
und 60 %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gesamt!$D$297:$D$299</c:f>
              <c:strCache>
                <c:ptCount val="3"/>
                <c:pt idx="0">
                  <c:v>Frühjahrsumfage 2024</c:v>
                </c:pt>
                <c:pt idx="1">
                  <c:v>Herbstumfrage 2023</c:v>
                </c:pt>
                <c:pt idx="2">
                  <c:v>Frühjahrsumfrage 2023</c:v>
                </c:pt>
              </c:strCache>
            </c:strRef>
          </c:cat>
          <c:val>
            <c:numRef>
              <c:f>gesamt!$F$297:$F$299</c:f>
              <c:numCache>
                <c:formatCode>0.0%</c:formatCode>
                <c:ptCount val="3"/>
                <c:pt idx="0">
                  <c:v>0.27857142857142858</c:v>
                </c:pt>
                <c:pt idx="1">
                  <c:v>0.27200000000000002</c:v>
                </c:pt>
                <c:pt idx="2">
                  <c:v>0.27500000000000002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C9-4BB9-801A-C0733B63F185}"/>
            </c:ext>
          </c:extLst>
        </c:ser>
        <c:ser>
          <c:idx val="2"/>
          <c:order val="2"/>
          <c:tx>
            <c:strRef>
              <c:f>gesamt!$G$296</c:f>
              <c:strCache>
                <c:ptCount val="1"/>
                <c:pt idx="0">
                  <c:v>bis 70 %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gesamt!$D$297:$D$299</c:f>
              <c:strCache>
                <c:ptCount val="3"/>
                <c:pt idx="0">
                  <c:v>Frühjahrsumfage 2024</c:v>
                </c:pt>
                <c:pt idx="1">
                  <c:v>Herbstumfrage 2023</c:v>
                </c:pt>
                <c:pt idx="2">
                  <c:v>Frühjahrsumfrage 2023</c:v>
                </c:pt>
              </c:strCache>
            </c:strRef>
          </c:cat>
          <c:val>
            <c:numRef>
              <c:f>gesamt!$G$297:$G$299</c:f>
              <c:numCache>
                <c:formatCode>0.0%</c:formatCode>
                <c:ptCount val="3"/>
                <c:pt idx="0">
                  <c:v>0.18809523809523809</c:v>
                </c:pt>
                <c:pt idx="1">
                  <c:v>0.20200000000000001</c:v>
                </c:pt>
                <c:pt idx="2">
                  <c:v>0.219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5C9-4BB9-801A-C0733B63F185}"/>
            </c:ext>
          </c:extLst>
        </c:ser>
        <c:ser>
          <c:idx val="3"/>
          <c:order val="3"/>
          <c:tx>
            <c:strRef>
              <c:f>gesamt!$H$296</c:f>
              <c:strCache>
                <c:ptCount val="1"/>
                <c:pt idx="0">
                  <c:v>über 70 %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gesamt!$D$297:$D$299</c:f>
              <c:strCache>
                <c:ptCount val="3"/>
                <c:pt idx="0">
                  <c:v>Frühjahrsumfage 2024</c:v>
                </c:pt>
                <c:pt idx="1">
                  <c:v>Herbstumfrage 2023</c:v>
                </c:pt>
                <c:pt idx="2">
                  <c:v>Frühjahrsumfrage 2023</c:v>
                </c:pt>
              </c:strCache>
            </c:strRef>
          </c:cat>
          <c:val>
            <c:numRef>
              <c:f>gesamt!$H$297:$H$299</c:f>
              <c:numCache>
                <c:formatCode>0.0%</c:formatCode>
                <c:ptCount val="3"/>
                <c:pt idx="0">
                  <c:v>0.35238095238095235</c:v>
                </c:pt>
                <c:pt idx="1">
                  <c:v>0.32100000000000001</c:v>
                </c:pt>
                <c:pt idx="2">
                  <c:v>0.34299999999999997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5C9-4BB9-801A-C0733B63F1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96492728"/>
        <c:axId val="396497320"/>
      </c:barChart>
      <c:catAx>
        <c:axId val="3964927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96497320"/>
        <c:crosses val="autoZero"/>
        <c:auto val="1"/>
        <c:lblAlgn val="ctr"/>
        <c:lblOffset val="100"/>
        <c:noMultiLvlLbl val="0"/>
      </c:catAx>
      <c:valAx>
        <c:axId val="396497320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96492728"/>
        <c:crosses val="autoZero"/>
        <c:crossBetween val="between"/>
      </c:valAx>
      <c:spPr>
        <a:solidFill>
          <a:sysClr val="window" lastClr="FFFFFF"/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solidFill>
      <a:srgbClr val="DBEEF4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/>
      </a:pPr>
      <a:endParaRPr lang="de-DE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gesamt!$E$290</c:f>
              <c:strCache>
                <c:ptCount val="1"/>
                <c:pt idx="0">
                  <c:v>bis 40 %</c:v>
                </c:pt>
              </c:strCache>
            </c:strRef>
          </c:tx>
          <c:spPr>
            <a:solidFill>
              <a:srgbClr val="0197C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gesamt!$D$291:$D$293</c:f>
              <c:strCache>
                <c:ptCount val="3"/>
                <c:pt idx="0">
                  <c:v>Frühjahrsumfage 2024</c:v>
                </c:pt>
                <c:pt idx="1">
                  <c:v>Herbstumfrage 2023</c:v>
                </c:pt>
                <c:pt idx="2">
                  <c:v>Frühjahrsumfrage 2023</c:v>
                </c:pt>
              </c:strCache>
            </c:strRef>
          </c:cat>
          <c:val>
            <c:numRef>
              <c:f>gesamt!$E$291:$E$293</c:f>
              <c:numCache>
                <c:formatCode>0.0%</c:formatCode>
                <c:ptCount val="3"/>
                <c:pt idx="0">
                  <c:v>0.25495049504950495</c:v>
                </c:pt>
                <c:pt idx="1">
                  <c:v>0.23699999999999999</c:v>
                </c:pt>
                <c:pt idx="2">
                  <c:v>0.20500000000000002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66-4373-9AAA-167FDC1D6567}"/>
            </c:ext>
          </c:extLst>
        </c:ser>
        <c:ser>
          <c:idx val="1"/>
          <c:order val="1"/>
          <c:tx>
            <c:strRef>
              <c:f>gesamt!$F$290</c:f>
              <c:strCache>
                <c:ptCount val="1"/>
                <c:pt idx="0">
                  <c:v>bis 50 % 
und 60 %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gesamt!$D$291:$D$293</c:f>
              <c:strCache>
                <c:ptCount val="3"/>
                <c:pt idx="0">
                  <c:v>Frühjahrsumfage 2024</c:v>
                </c:pt>
                <c:pt idx="1">
                  <c:v>Herbstumfrage 2023</c:v>
                </c:pt>
                <c:pt idx="2">
                  <c:v>Frühjahrsumfrage 2023</c:v>
                </c:pt>
              </c:strCache>
            </c:strRef>
          </c:cat>
          <c:val>
            <c:numRef>
              <c:f>gesamt!$F$291:$F$293</c:f>
              <c:numCache>
                <c:formatCode>0.0%</c:formatCode>
                <c:ptCount val="3"/>
                <c:pt idx="0">
                  <c:v>0.40594059405940597</c:v>
                </c:pt>
                <c:pt idx="1">
                  <c:v>0.36799999999999999</c:v>
                </c:pt>
                <c:pt idx="2">
                  <c:v>0.32299999999999995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066-4373-9AAA-167FDC1D6567}"/>
            </c:ext>
          </c:extLst>
        </c:ser>
        <c:ser>
          <c:idx val="2"/>
          <c:order val="2"/>
          <c:tx>
            <c:strRef>
              <c:f>gesamt!$G$290</c:f>
              <c:strCache>
                <c:ptCount val="1"/>
                <c:pt idx="0">
                  <c:v>bis 70 %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gesamt!$D$291:$D$293</c:f>
              <c:strCache>
                <c:ptCount val="3"/>
                <c:pt idx="0">
                  <c:v>Frühjahrsumfage 2024</c:v>
                </c:pt>
                <c:pt idx="1">
                  <c:v>Herbstumfrage 2023</c:v>
                </c:pt>
                <c:pt idx="2">
                  <c:v>Frühjahrsumfrage 2023</c:v>
                </c:pt>
              </c:strCache>
            </c:strRef>
          </c:cat>
          <c:val>
            <c:numRef>
              <c:f>gesamt!$G$291:$G$293</c:f>
              <c:numCache>
                <c:formatCode>0.0%</c:formatCode>
                <c:ptCount val="3"/>
                <c:pt idx="0">
                  <c:v>0.14603960396039603</c:v>
                </c:pt>
                <c:pt idx="1">
                  <c:v>0.13200000000000001</c:v>
                </c:pt>
                <c:pt idx="2">
                  <c:v>0.17599999999999999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066-4373-9AAA-167FDC1D6567}"/>
            </c:ext>
          </c:extLst>
        </c:ser>
        <c:ser>
          <c:idx val="3"/>
          <c:order val="3"/>
          <c:tx>
            <c:strRef>
              <c:f>gesamt!$H$290</c:f>
              <c:strCache>
                <c:ptCount val="1"/>
                <c:pt idx="0">
                  <c:v>über 70 %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gesamt!$D$291:$D$293</c:f>
              <c:strCache>
                <c:ptCount val="3"/>
                <c:pt idx="0">
                  <c:v>Frühjahrsumfage 2024</c:v>
                </c:pt>
                <c:pt idx="1">
                  <c:v>Herbstumfrage 2023</c:v>
                </c:pt>
                <c:pt idx="2">
                  <c:v>Frühjahrsumfrage 2023</c:v>
                </c:pt>
              </c:strCache>
            </c:strRef>
          </c:cat>
          <c:val>
            <c:numRef>
              <c:f>gesamt!$H$291:$H$293</c:f>
              <c:numCache>
                <c:formatCode>0.0%</c:formatCode>
                <c:ptCount val="3"/>
                <c:pt idx="0">
                  <c:v>0.19306930693069307</c:v>
                </c:pt>
                <c:pt idx="1">
                  <c:v>0.26400000000000001</c:v>
                </c:pt>
                <c:pt idx="2">
                  <c:v>0.29599999999999999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066-4373-9AAA-167FDC1D65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96492728"/>
        <c:axId val="396497320"/>
      </c:barChart>
      <c:catAx>
        <c:axId val="3964927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96497320"/>
        <c:crosses val="autoZero"/>
        <c:auto val="1"/>
        <c:lblAlgn val="ctr"/>
        <c:lblOffset val="100"/>
        <c:noMultiLvlLbl val="0"/>
      </c:catAx>
      <c:valAx>
        <c:axId val="396497320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96492728"/>
        <c:crosses val="autoZero"/>
        <c:crossBetween val="between"/>
      </c:valAx>
      <c:spPr>
        <a:solidFill>
          <a:sysClr val="window" lastClr="FFFFFF"/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solidFill>
      <a:srgbClr val="DBEEF4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/>
      </a:pPr>
      <a:endParaRPr lang="de-DE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gesamt!$R$310</c:f>
              <c:strCache>
                <c:ptCount val="1"/>
                <c:pt idx="0">
                  <c:v>deutlich höher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0583333333333354E-2"/>
                  <c:y val="-0.1166880341880341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300-4EDC-A807-521BEF6D24EE}"/>
                </c:ext>
              </c:extLst>
            </c:dLbl>
            <c:dLbl>
              <c:idx val="1"/>
              <c:layout>
                <c:manualLayout>
                  <c:x val="-2.3518518518518519E-3"/>
                  <c:y val="-0.1058333333333333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300-4EDC-A807-521BEF6D24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gesamt!$Q$311:$Q$312</c:f>
              <c:strCache>
                <c:ptCount val="2"/>
                <c:pt idx="0">
                  <c:v>Frühjahrsumfage 2024</c:v>
                </c:pt>
                <c:pt idx="1">
                  <c:v>Herbstumfrage 2023</c:v>
                </c:pt>
              </c:strCache>
            </c:strRef>
          </c:cat>
          <c:val>
            <c:numRef>
              <c:f>gesamt!$R$311:$R$312</c:f>
              <c:numCache>
                <c:formatCode>0.0%</c:formatCode>
                <c:ptCount val="2"/>
                <c:pt idx="0">
                  <c:v>1.3765182186234818E-2</c:v>
                </c:pt>
                <c:pt idx="1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2F-4F1A-B860-1145A1EDBB4A}"/>
            </c:ext>
          </c:extLst>
        </c:ser>
        <c:ser>
          <c:idx val="1"/>
          <c:order val="1"/>
          <c:tx>
            <c:strRef>
              <c:f>gesamt!$S$310</c:f>
              <c:strCache>
                <c:ptCount val="1"/>
                <c:pt idx="0">
                  <c:v>etwas höher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gesamt!$Q$311:$Q$312</c:f>
              <c:strCache>
                <c:ptCount val="2"/>
                <c:pt idx="0">
                  <c:v>Frühjahrsumfage 2024</c:v>
                </c:pt>
                <c:pt idx="1">
                  <c:v>Herbstumfrage 2023</c:v>
                </c:pt>
              </c:strCache>
            </c:strRef>
          </c:cat>
          <c:val>
            <c:numRef>
              <c:f>gesamt!$S$311:$S$312</c:f>
              <c:numCache>
                <c:formatCode>0.0%</c:formatCode>
                <c:ptCount val="2"/>
                <c:pt idx="0">
                  <c:v>7.5573549257759789E-2</c:v>
                </c:pt>
                <c:pt idx="1">
                  <c:v>5.7000000000000002E-2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2F-4F1A-B860-1145A1EDBB4A}"/>
            </c:ext>
          </c:extLst>
        </c:ser>
        <c:ser>
          <c:idx val="2"/>
          <c:order val="2"/>
          <c:tx>
            <c:strRef>
              <c:f>gesamt!$T$310</c:f>
              <c:strCache>
                <c:ptCount val="1"/>
                <c:pt idx="0">
                  <c:v>unverändert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gesamt!$Q$311:$Q$312</c:f>
              <c:strCache>
                <c:ptCount val="2"/>
                <c:pt idx="0">
                  <c:v>Frühjahrsumfage 2024</c:v>
                </c:pt>
                <c:pt idx="1">
                  <c:v>Herbstumfrage 2023</c:v>
                </c:pt>
              </c:strCache>
            </c:strRef>
          </c:cat>
          <c:val>
            <c:numRef>
              <c:f>gesamt!$T$311:$T$312</c:f>
              <c:numCache>
                <c:formatCode>0.0%</c:formatCode>
                <c:ptCount val="2"/>
                <c:pt idx="0">
                  <c:v>0.25721997300944671</c:v>
                </c:pt>
                <c:pt idx="1">
                  <c:v>0.27700000000000002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52F-4F1A-B860-1145A1EDBB4A}"/>
            </c:ext>
          </c:extLst>
        </c:ser>
        <c:ser>
          <c:idx val="3"/>
          <c:order val="3"/>
          <c:tx>
            <c:strRef>
              <c:f>gesamt!$U$310</c:f>
              <c:strCache>
                <c:ptCount val="1"/>
                <c:pt idx="0">
                  <c:v>geringer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gesamt!$Q$311:$Q$312</c:f>
              <c:strCache>
                <c:ptCount val="2"/>
                <c:pt idx="0">
                  <c:v>Frühjahrsumfage 2024</c:v>
                </c:pt>
                <c:pt idx="1">
                  <c:v>Herbstumfrage 2023</c:v>
                </c:pt>
              </c:strCache>
            </c:strRef>
          </c:cat>
          <c:val>
            <c:numRef>
              <c:f>gesamt!$U$311:$U$312</c:f>
              <c:numCache>
                <c:formatCode>0.0%</c:formatCode>
                <c:ptCount val="2"/>
                <c:pt idx="0">
                  <c:v>0.31956815114709852</c:v>
                </c:pt>
                <c:pt idx="1">
                  <c:v>0.33700000000000002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52F-4F1A-B860-1145A1EDBB4A}"/>
            </c:ext>
          </c:extLst>
        </c:ser>
        <c:ser>
          <c:idx val="4"/>
          <c:order val="4"/>
          <c:tx>
            <c:strRef>
              <c:f>gesamt!$V$310</c:f>
              <c:strCache>
                <c:ptCount val="1"/>
                <c:pt idx="0">
                  <c:v>deutlich geringer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gesamt!$Q$311:$Q$312</c:f>
              <c:strCache>
                <c:ptCount val="2"/>
                <c:pt idx="0">
                  <c:v>Frühjahrsumfage 2024</c:v>
                </c:pt>
                <c:pt idx="1">
                  <c:v>Herbstumfrage 2023</c:v>
                </c:pt>
              </c:strCache>
            </c:strRef>
          </c:cat>
          <c:val>
            <c:numRef>
              <c:f>gesamt!$V$311:$V$312</c:f>
              <c:numCache>
                <c:formatCode>0.0%</c:formatCode>
                <c:ptCount val="2"/>
                <c:pt idx="0">
                  <c:v>0.3338731443994602</c:v>
                </c:pt>
                <c:pt idx="1">
                  <c:v>0.32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52F-4F1A-B860-1145A1EDBB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96492728"/>
        <c:axId val="396497320"/>
      </c:barChart>
      <c:catAx>
        <c:axId val="3964927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96497320"/>
        <c:crosses val="autoZero"/>
        <c:auto val="1"/>
        <c:lblAlgn val="ctr"/>
        <c:lblOffset val="100"/>
        <c:noMultiLvlLbl val="0"/>
      </c:catAx>
      <c:valAx>
        <c:axId val="396497320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96492728"/>
        <c:crosses val="autoZero"/>
        <c:crossBetween val="between"/>
      </c:valAx>
      <c:spPr>
        <a:solidFill>
          <a:sysClr val="window" lastClr="FFFFFF"/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solidFill>
      <a:srgbClr val="DBEEF4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/>
      </a:pPr>
      <a:endParaRPr lang="de-DE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650157407407406"/>
          <c:y val="2.1709401709401711E-2"/>
          <c:w val="0.76835592592592594"/>
          <c:h val="0.7869183760683761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gesamt!$K$369</c:f>
              <c:strCache>
                <c:ptCount val="1"/>
                <c:pt idx="0">
                  <c:v>erhöhen</c:v>
                </c:pt>
              </c:strCache>
            </c:strRef>
          </c:tx>
          <c:spPr>
            <a:solidFill>
              <a:srgbClr val="0197C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gesamt!$J$370:$J$371</c:f>
              <c:strCache>
                <c:ptCount val="2"/>
                <c:pt idx="0">
                  <c:v>Frühjahrsumfage 2024</c:v>
                </c:pt>
                <c:pt idx="1">
                  <c:v>Herbstumfrage 2023</c:v>
                </c:pt>
              </c:strCache>
            </c:strRef>
          </c:cat>
          <c:val>
            <c:numRef>
              <c:f>gesamt!$K$370:$K$371</c:f>
              <c:numCache>
                <c:formatCode>0.0%</c:formatCode>
                <c:ptCount val="2"/>
                <c:pt idx="0">
                  <c:v>0.11319340329835083</c:v>
                </c:pt>
                <c:pt idx="1">
                  <c:v>0.112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E6-4CF3-BCF6-6257C85FED65}"/>
            </c:ext>
          </c:extLst>
        </c:ser>
        <c:ser>
          <c:idx val="1"/>
          <c:order val="1"/>
          <c:tx>
            <c:strRef>
              <c:f>gesamt!$L$369</c:f>
              <c:strCache>
                <c:ptCount val="1"/>
                <c:pt idx="0">
                  <c:v>halten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gesamt!$J$370:$J$371</c:f>
              <c:strCache>
                <c:ptCount val="2"/>
                <c:pt idx="0">
                  <c:v>Frühjahrsumfage 2024</c:v>
                </c:pt>
                <c:pt idx="1">
                  <c:v>Herbstumfrage 2023</c:v>
                </c:pt>
              </c:strCache>
            </c:strRef>
          </c:cat>
          <c:val>
            <c:numRef>
              <c:f>gesamt!$L$370:$L$371</c:f>
              <c:numCache>
                <c:formatCode>0.0%</c:formatCode>
                <c:ptCount val="2"/>
                <c:pt idx="0">
                  <c:v>0.664167916041979</c:v>
                </c:pt>
                <c:pt idx="1">
                  <c:v>0.66100000000000003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E6-4CF3-BCF6-6257C85FED65}"/>
            </c:ext>
          </c:extLst>
        </c:ser>
        <c:ser>
          <c:idx val="2"/>
          <c:order val="2"/>
          <c:tx>
            <c:strRef>
              <c:f>gesamt!$M$369</c:f>
              <c:strCache>
                <c:ptCount val="1"/>
                <c:pt idx="0">
                  <c:v>verringern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gesamt!$J$370:$J$371</c:f>
              <c:strCache>
                <c:ptCount val="2"/>
                <c:pt idx="0">
                  <c:v>Frühjahrsumfage 2024</c:v>
                </c:pt>
                <c:pt idx="1">
                  <c:v>Herbstumfrage 2023</c:v>
                </c:pt>
              </c:strCache>
            </c:strRef>
          </c:cat>
          <c:val>
            <c:numRef>
              <c:f>gesamt!$M$370:$M$371</c:f>
              <c:numCache>
                <c:formatCode>0.0%</c:formatCode>
                <c:ptCount val="2"/>
                <c:pt idx="0">
                  <c:v>0.22263868065967016</c:v>
                </c:pt>
                <c:pt idx="1">
                  <c:v>0.22600000000000001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CE6-4CF3-BCF6-6257C85FED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96492728"/>
        <c:axId val="396497320"/>
      </c:barChart>
      <c:catAx>
        <c:axId val="3964927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96497320"/>
        <c:crosses val="autoZero"/>
        <c:auto val="1"/>
        <c:lblAlgn val="ctr"/>
        <c:lblOffset val="100"/>
        <c:noMultiLvlLbl val="0"/>
      </c:catAx>
      <c:valAx>
        <c:axId val="396497320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96492728"/>
        <c:crosses val="autoZero"/>
        <c:crossBetween val="between"/>
      </c:valAx>
      <c:spPr>
        <a:solidFill>
          <a:sysClr val="window" lastClr="FFFFFF"/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solidFill>
      <a:srgbClr val="DBEEF4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/>
      </a:pPr>
      <a:endParaRPr lang="de-DE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gesamt!$K$395</c:f>
              <c:strCache>
                <c:ptCount val="1"/>
                <c:pt idx="0">
                  <c:v>erhöhen</c:v>
                </c:pt>
              </c:strCache>
            </c:strRef>
          </c:tx>
          <c:spPr>
            <a:solidFill>
              <a:srgbClr val="0197C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gesamt!$J$396:$J$397</c:f>
              <c:strCache>
                <c:ptCount val="2"/>
                <c:pt idx="0">
                  <c:v>Frühjahrsumfage 2024</c:v>
                </c:pt>
                <c:pt idx="1">
                  <c:v>Herbstumfrage 2023</c:v>
                </c:pt>
              </c:strCache>
            </c:strRef>
          </c:cat>
          <c:val>
            <c:numRef>
              <c:f>gesamt!$K$396:$K$397</c:f>
              <c:numCache>
                <c:formatCode>0.0%</c:formatCode>
                <c:ptCount val="2"/>
                <c:pt idx="0">
                  <c:v>0.21475409836065573</c:v>
                </c:pt>
                <c:pt idx="1">
                  <c:v>0.22339999999999999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CC-4D20-B4B5-5D900EA03F77}"/>
            </c:ext>
          </c:extLst>
        </c:ser>
        <c:ser>
          <c:idx val="1"/>
          <c:order val="1"/>
          <c:tx>
            <c:strRef>
              <c:f>gesamt!$L$395</c:f>
              <c:strCache>
                <c:ptCount val="1"/>
                <c:pt idx="0">
                  <c:v>halten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gesamt!$J$396:$J$397</c:f>
              <c:strCache>
                <c:ptCount val="2"/>
                <c:pt idx="0">
                  <c:v>Frühjahrsumfage 2024</c:v>
                </c:pt>
                <c:pt idx="1">
                  <c:v>Herbstumfrage 2023</c:v>
                </c:pt>
              </c:strCache>
            </c:strRef>
          </c:cat>
          <c:val>
            <c:numRef>
              <c:f>gesamt!$L$396:$L$397</c:f>
              <c:numCache>
                <c:formatCode>0.0%</c:formatCode>
                <c:ptCount val="2"/>
                <c:pt idx="0">
                  <c:v>0.57377049180327866</c:v>
                </c:pt>
                <c:pt idx="1">
                  <c:v>0.58299999999999996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CCC-4D20-B4B5-5D900EA03F77}"/>
            </c:ext>
          </c:extLst>
        </c:ser>
        <c:ser>
          <c:idx val="2"/>
          <c:order val="2"/>
          <c:tx>
            <c:strRef>
              <c:f>gesamt!$M$395</c:f>
              <c:strCache>
                <c:ptCount val="1"/>
                <c:pt idx="0">
                  <c:v>verringern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gesamt!$J$396:$J$397</c:f>
              <c:strCache>
                <c:ptCount val="2"/>
                <c:pt idx="0">
                  <c:v>Frühjahrsumfage 2024</c:v>
                </c:pt>
                <c:pt idx="1">
                  <c:v>Herbstumfrage 2023</c:v>
                </c:pt>
              </c:strCache>
            </c:strRef>
          </c:cat>
          <c:val>
            <c:numRef>
              <c:f>gesamt!$M$396:$M$397</c:f>
              <c:numCache>
                <c:formatCode>0.0%</c:formatCode>
                <c:ptCount val="2"/>
                <c:pt idx="0">
                  <c:v>0.21147540983606558</c:v>
                </c:pt>
                <c:pt idx="1">
                  <c:v>0.193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CCC-4D20-B4B5-5D900EA03F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96492728"/>
        <c:axId val="396497320"/>
      </c:barChart>
      <c:catAx>
        <c:axId val="3964927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96497320"/>
        <c:crosses val="autoZero"/>
        <c:auto val="1"/>
        <c:lblAlgn val="ctr"/>
        <c:lblOffset val="100"/>
        <c:noMultiLvlLbl val="0"/>
      </c:catAx>
      <c:valAx>
        <c:axId val="396497320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96492728"/>
        <c:crosses val="autoZero"/>
        <c:crossBetween val="between"/>
      </c:valAx>
      <c:spPr>
        <a:solidFill>
          <a:sysClr val="window" lastClr="FFFFFF"/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solidFill>
      <a:srgbClr val="DBEEF4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/>
      </a:pPr>
      <a:endParaRPr lang="de-DE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gesamt!$K$425</c:f>
              <c:strCache>
                <c:ptCount val="1"/>
                <c:pt idx="0">
                  <c:v>Ja</c:v>
                </c:pt>
              </c:strCache>
            </c:strRef>
          </c:tx>
          <c:spPr>
            <a:solidFill>
              <a:srgbClr val="0197C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gesamt!$J$426:$J$428</c:f>
              <c:strCache>
                <c:ptCount val="3"/>
                <c:pt idx="0">
                  <c:v>Frühjahrsumfage 2024</c:v>
                </c:pt>
                <c:pt idx="1">
                  <c:v>Herbstumfrage 2023</c:v>
                </c:pt>
                <c:pt idx="2">
                  <c:v>Frühjahrsumfrage 2023</c:v>
                </c:pt>
              </c:strCache>
            </c:strRef>
          </c:cat>
          <c:val>
            <c:numRef>
              <c:f>gesamt!$K$426:$K$428</c:f>
              <c:numCache>
                <c:formatCode>0.0%</c:formatCode>
                <c:ptCount val="3"/>
                <c:pt idx="0">
                  <c:v>0.48431522570772761</c:v>
                </c:pt>
                <c:pt idx="1">
                  <c:v>0.48399999999999999</c:v>
                </c:pt>
                <c:pt idx="2">
                  <c:v>0.56200000000000006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09-495C-9804-5602C1A8FF1E}"/>
            </c:ext>
          </c:extLst>
        </c:ser>
        <c:ser>
          <c:idx val="1"/>
          <c:order val="1"/>
          <c:tx>
            <c:strRef>
              <c:f>gesamt!$L$425</c:f>
              <c:strCache>
                <c:ptCount val="1"/>
                <c:pt idx="0">
                  <c:v>Nein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gesamt!$J$426:$J$428</c:f>
              <c:strCache>
                <c:ptCount val="3"/>
                <c:pt idx="0">
                  <c:v>Frühjahrsumfage 2024</c:v>
                </c:pt>
                <c:pt idx="1">
                  <c:v>Herbstumfrage 2023</c:v>
                </c:pt>
                <c:pt idx="2">
                  <c:v>Frühjahrsumfrage 2023</c:v>
                </c:pt>
              </c:strCache>
            </c:strRef>
          </c:cat>
          <c:val>
            <c:numRef>
              <c:f>gesamt!$L$426:$L$428</c:f>
              <c:numCache>
                <c:formatCode>0.0%</c:formatCode>
                <c:ptCount val="3"/>
                <c:pt idx="0">
                  <c:v>0.51568477429227233</c:v>
                </c:pt>
                <c:pt idx="1">
                  <c:v>0.51600000000000001</c:v>
                </c:pt>
                <c:pt idx="2">
                  <c:v>0.438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709-495C-9804-5602C1A8FF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96492728"/>
        <c:axId val="396497320"/>
      </c:barChart>
      <c:catAx>
        <c:axId val="3964927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96497320"/>
        <c:crosses val="autoZero"/>
        <c:auto val="1"/>
        <c:lblAlgn val="ctr"/>
        <c:lblOffset val="100"/>
        <c:noMultiLvlLbl val="0"/>
      </c:catAx>
      <c:valAx>
        <c:axId val="396497320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96492728"/>
        <c:crosses val="autoZero"/>
        <c:crossBetween val="between"/>
      </c:valAx>
      <c:spPr>
        <a:solidFill>
          <a:sysClr val="window" lastClr="FFFFFF"/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solidFill>
      <a:srgbClr val="DBEEF4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/>
      </a:pPr>
      <a:endParaRPr lang="de-DE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gesamt!$M$448</c:f>
              <c:strCache>
                <c:ptCount val="1"/>
                <c:pt idx="0">
                  <c:v>erhöhen</c:v>
                </c:pt>
              </c:strCache>
            </c:strRef>
          </c:tx>
          <c:spPr>
            <a:solidFill>
              <a:srgbClr val="0197C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gesamt!$L$449:$L$450</c:f>
              <c:strCache>
                <c:ptCount val="2"/>
                <c:pt idx="0">
                  <c:v>Herbstumfrage 2023</c:v>
                </c:pt>
                <c:pt idx="1">
                  <c:v>Frühjahrsumfage 2024</c:v>
                </c:pt>
              </c:strCache>
            </c:strRef>
          </c:cat>
          <c:val>
            <c:numRef>
              <c:f>gesamt!$M$449:$M$450</c:f>
              <c:numCache>
                <c:formatCode>0.0%</c:formatCode>
                <c:ptCount val="2"/>
                <c:pt idx="0">
                  <c:v>4.1000000000000002E-2</c:v>
                </c:pt>
                <c:pt idx="1">
                  <c:v>6.2215477996965099E-2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CF-41EC-AE09-BB4D6BA487B8}"/>
            </c:ext>
          </c:extLst>
        </c:ser>
        <c:ser>
          <c:idx val="1"/>
          <c:order val="1"/>
          <c:tx>
            <c:strRef>
              <c:f>gesamt!$N$448</c:f>
              <c:strCache>
                <c:ptCount val="1"/>
                <c:pt idx="0">
                  <c:v>halten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gesamt!$L$449:$L$450</c:f>
              <c:strCache>
                <c:ptCount val="2"/>
                <c:pt idx="0">
                  <c:v>Herbstumfrage 2023</c:v>
                </c:pt>
                <c:pt idx="1">
                  <c:v>Frühjahrsumfage 2024</c:v>
                </c:pt>
              </c:strCache>
            </c:strRef>
          </c:cat>
          <c:val>
            <c:numRef>
              <c:f>gesamt!$N$449:$N$450</c:f>
              <c:numCache>
                <c:formatCode>0.0%</c:formatCode>
                <c:ptCount val="2"/>
                <c:pt idx="0">
                  <c:v>0.45600000000000002</c:v>
                </c:pt>
                <c:pt idx="1">
                  <c:v>0.43626707132018211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CF-41EC-AE09-BB4D6BA487B8}"/>
            </c:ext>
          </c:extLst>
        </c:ser>
        <c:ser>
          <c:idx val="2"/>
          <c:order val="2"/>
          <c:tx>
            <c:strRef>
              <c:f>gesamt!$O$448</c:f>
              <c:strCache>
                <c:ptCount val="1"/>
                <c:pt idx="0">
                  <c:v>verringern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gesamt!$L$449:$L$450</c:f>
              <c:strCache>
                <c:ptCount val="2"/>
                <c:pt idx="0">
                  <c:v>Herbstumfrage 2023</c:v>
                </c:pt>
                <c:pt idx="1">
                  <c:v>Frühjahrsumfage 2024</c:v>
                </c:pt>
              </c:strCache>
            </c:strRef>
          </c:cat>
          <c:val>
            <c:numRef>
              <c:f>gesamt!$O$449:$O$450</c:f>
              <c:numCache>
                <c:formatCode>0.0%</c:formatCode>
                <c:ptCount val="2"/>
                <c:pt idx="0">
                  <c:v>0.503</c:v>
                </c:pt>
                <c:pt idx="1">
                  <c:v>0.50151745068285281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FCF-41EC-AE09-BB4D6BA487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6492728"/>
        <c:axId val="396497320"/>
      </c:barChart>
      <c:catAx>
        <c:axId val="396492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96497320"/>
        <c:crosses val="autoZero"/>
        <c:auto val="1"/>
        <c:lblAlgn val="ctr"/>
        <c:lblOffset val="100"/>
        <c:noMultiLvlLbl val="0"/>
      </c:catAx>
      <c:valAx>
        <c:axId val="39649732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96492728"/>
        <c:crosses val="autoZero"/>
        <c:crossBetween val="between"/>
      </c:valAx>
      <c:spPr>
        <a:solidFill>
          <a:sysClr val="window" lastClr="FFFFFF"/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solidFill>
      <a:srgbClr val="DBEEF4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/>
      </a:pPr>
      <a:endParaRPr lang="de-DE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824799266955542E-2"/>
          <c:y val="0.15406022845275183"/>
          <c:w val="0.90934088120641721"/>
          <c:h val="0.642983458843345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gesamt!$M$456</c:f>
              <c:strCache>
                <c:ptCount val="1"/>
                <c:pt idx="0">
                  <c:v>erhöhen</c:v>
                </c:pt>
              </c:strCache>
            </c:strRef>
          </c:tx>
          <c:spPr>
            <a:solidFill>
              <a:srgbClr val="0197C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gesamt!$L$457:$L$458</c:f>
              <c:strCache>
                <c:ptCount val="2"/>
                <c:pt idx="0">
                  <c:v>Herbstumfrage 2023</c:v>
                </c:pt>
                <c:pt idx="1">
                  <c:v>Frühjahrsumfage 2024</c:v>
                </c:pt>
              </c:strCache>
            </c:strRef>
          </c:cat>
          <c:val>
            <c:numRef>
              <c:f>gesamt!$M$457:$M$458</c:f>
              <c:numCache>
                <c:formatCode>0.0%</c:formatCode>
                <c:ptCount val="2"/>
                <c:pt idx="0">
                  <c:v>0.104</c:v>
                </c:pt>
                <c:pt idx="1">
                  <c:v>0.15710723192019951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1E-4701-B42E-C64CFBD8CF57}"/>
            </c:ext>
          </c:extLst>
        </c:ser>
        <c:ser>
          <c:idx val="1"/>
          <c:order val="1"/>
          <c:tx>
            <c:strRef>
              <c:f>gesamt!$N$456</c:f>
              <c:strCache>
                <c:ptCount val="1"/>
                <c:pt idx="0">
                  <c:v>halten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gesamt!$L$457:$L$458</c:f>
              <c:strCache>
                <c:ptCount val="2"/>
                <c:pt idx="0">
                  <c:v>Herbstumfrage 2023</c:v>
                </c:pt>
                <c:pt idx="1">
                  <c:v>Frühjahrsumfage 2024</c:v>
                </c:pt>
              </c:strCache>
            </c:strRef>
          </c:cat>
          <c:val>
            <c:numRef>
              <c:f>gesamt!$N$457:$N$458</c:f>
              <c:numCache>
                <c:formatCode>0.0%</c:formatCode>
                <c:ptCount val="2"/>
                <c:pt idx="0">
                  <c:v>0.52600000000000002</c:v>
                </c:pt>
                <c:pt idx="1">
                  <c:v>0.51787198669991685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1E-4701-B42E-C64CFBD8CF57}"/>
            </c:ext>
          </c:extLst>
        </c:ser>
        <c:ser>
          <c:idx val="2"/>
          <c:order val="2"/>
          <c:tx>
            <c:strRef>
              <c:f>gesamt!$O$456</c:f>
              <c:strCache>
                <c:ptCount val="1"/>
                <c:pt idx="0">
                  <c:v>verringern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gesamt!$L$457:$L$458</c:f>
              <c:strCache>
                <c:ptCount val="2"/>
                <c:pt idx="0">
                  <c:v>Herbstumfrage 2023</c:v>
                </c:pt>
                <c:pt idx="1">
                  <c:v>Frühjahrsumfage 2024</c:v>
                </c:pt>
              </c:strCache>
            </c:strRef>
          </c:cat>
          <c:val>
            <c:numRef>
              <c:f>gesamt!$O$457:$O$458</c:f>
              <c:numCache>
                <c:formatCode>0.0%</c:formatCode>
                <c:ptCount val="2"/>
                <c:pt idx="0">
                  <c:v>0.37</c:v>
                </c:pt>
                <c:pt idx="1">
                  <c:v>0.32502078137988361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1E-4701-B42E-C64CFBD8CF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6492728"/>
        <c:axId val="396497320"/>
      </c:barChart>
      <c:catAx>
        <c:axId val="396492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96497320"/>
        <c:crosses val="autoZero"/>
        <c:auto val="1"/>
        <c:lblAlgn val="ctr"/>
        <c:lblOffset val="100"/>
        <c:noMultiLvlLbl val="0"/>
      </c:catAx>
      <c:valAx>
        <c:axId val="39649732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96492728"/>
        <c:crosses val="autoZero"/>
        <c:crossBetween val="between"/>
      </c:valAx>
      <c:spPr>
        <a:solidFill>
          <a:sysClr val="window" lastClr="FFFFFF"/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solidFill>
      <a:srgbClr val="DBEEF4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/>
      </a:pPr>
      <a:endParaRPr lang="de-DE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gesamt!$K$481</c:f>
              <c:strCache>
                <c:ptCount val="1"/>
                <c:pt idx="0">
                  <c:v>deutlich gestiegen</c:v>
                </c:pt>
              </c:strCache>
            </c:strRef>
          </c:tx>
          <c:spPr>
            <a:solidFill>
              <a:srgbClr val="0197C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gesamt!$J$482:$J$484</c:f>
              <c:strCache>
                <c:ptCount val="3"/>
                <c:pt idx="0">
                  <c:v>Frühjahrsumfage 2024</c:v>
                </c:pt>
                <c:pt idx="1">
                  <c:v>Herbstumfrage 2023</c:v>
                </c:pt>
                <c:pt idx="2">
                  <c:v>Frühjahrsumfrage 2023</c:v>
                </c:pt>
              </c:strCache>
            </c:strRef>
          </c:cat>
          <c:val>
            <c:numRef>
              <c:f>gesamt!$K$482:$K$484</c:f>
              <c:numCache>
                <c:formatCode>0.0%</c:formatCode>
                <c:ptCount val="3"/>
                <c:pt idx="0">
                  <c:v>0.13144137415982077</c:v>
                </c:pt>
                <c:pt idx="1">
                  <c:v>0.155</c:v>
                </c:pt>
                <c:pt idx="2">
                  <c:v>0.38700000000000001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52-4EAC-87FF-A9ED740BE916}"/>
            </c:ext>
          </c:extLst>
        </c:ser>
        <c:ser>
          <c:idx val="1"/>
          <c:order val="1"/>
          <c:tx>
            <c:strRef>
              <c:f>gesamt!$L$481</c:f>
              <c:strCache>
                <c:ptCount val="1"/>
                <c:pt idx="0">
                  <c:v>etwas gestiegen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gesamt!$J$482:$J$484</c:f>
              <c:strCache>
                <c:ptCount val="3"/>
                <c:pt idx="0">
                  <c:v>Frühjahrsumfage 2024</c:v>
                </c:pt>
                <c:pt idx="1">
                  <c:v>Herbstumfrage 2023</c:v>
                </c:pt>
                <c:pt idx="2">
                  <c:v>Frühjahrsumfrage 2023</c:v>
                </c:pt>
              </c:strCache>
            </c:strRef>
          </c:cat>
          <c:val>
            <c:numRef>
              <c:f>gesamt!$L$482:$L$484</c:f>
              <c:numCache>
                <c:formatCode>0.0%</c:formatCode>
                <c:ptCount val="3"/>
                <c:pt idx="0">
                  <c:v>0.38237490664675133</c:v>
                </c:pt>
                <c:pt idx="1">
                  <c:v>0.29599999999999999</c:v>
                </c:pt>
                <c:pt idx="2">
                  <c:v>0.31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52-4EAC-87FF-A9ED740BE916}"/>
            </c:ext>
          </c:extLst>
        </c:ser>
        <c:ser>
          <c:idx val="2"/>
          <c:order val="2"/>
          <c:tx>
            <c:strRef>
              <c:f>gesamt!$M$481</c:f>
              <c:strCache>
                <c:ptCount val="1"/>
                <c:pt idx="0">
                  <c:v>etwa gleich geblieben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gesamt!$J$482:$J$484</c:f>
              <c:strCache>
                <c:ptCount val="3"/>
                <c:pt idx="0">
                  <c:v>Frühjahrsumfage 2024</c:v>
                </c:pt>
                <c:pt idx="1">
                  <c:v>Herbstumfrage 2023</c:v>
                </c:pt>
                <c:pt idx="2">
                  <c:v>Frühjahrsumfrage 2023</c:v>
                </c:pt>
              </c:strCache>
            </c:strRef>
          </c:cat>
          <c:val>
            <c:numRef>
              <c:f>gesamt!$M$482:$M$484</c:f>
              <c:numCache>
                <c:formatCode>0.0%</c:formatCode>
                <c:ptCount val="3"/>
                <c:pt idx="0">
                  <c:v>0.37341299477221807</c:v>
                </c:pt>
                <c:pt idx="1">
                  <c:v>0.39500000000000002</c:v>
                </c:pt>
                <c:pt idx="2">
                  <c:v>0.221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052-4EAC-87FF-A9ED740BE916}"/>
            </c:ext>
          </c:extLst>
        </c:ser>
        <c:ser>
          <c:idx val="3"/>
          <c:order val="3"/>
          <c:tx>
            <c:strRef>
              <c:f>gesamt!$N$481</c:f>
              <c:strCache>
                <c:ptCount val="1"/>
                <c:pt idx="0">
                  <c:v>eher gesunken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gesamt!$J$482:$J$484</c:f>
              <c:strCache>
                <c:ptCount val="3"/>
                <c:pt idx="0">
                  <c:v>Frühjahrsumfage 2024</c:v>
                </c:pt>
                <c:pt idx="1">
                  <c:v>Herbstumfrage 2023</c:v>
                </c:pt>
                <c:pt idx="2">
                  <c:v>Frühjahrsumfrage 2023</c:v>
                </c:pt>
              </c:strCache>
            </c:strRef>
          </c:cat>
          <c:val>
            <c:numRef>
              <c:f>gesamt!$N$482:$N$484</c:f>
              <c:numCache>
                <c:formatCode>0.0%</c:formatCode>
                <c:ptCount val="3"/>
                <c:pt idx="0">
                  <c:v>0.10306198655713218</c:v>
                </c:pt>
                <c:pt idx="1">
                  <c:v>0.14599999999999999</c:v>
                </c:pt>
                <c:pt idx="2">
                  <c:v>7.9000000000000001E-2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052-4EAC-87FF-A9ED740BE916}"/>
            </c:ext>
          </c:extLst>
        </c:ser>
        <c:ser>
          <c:idx val="4"/>
          <c:order val="4"/>
          <c:tx>
            <c:strRef>
              <c:f>gesamt!$O$481</c:f>
              <c:strCache>
                <c:ptCount val="1"/>
                <c:pt idx="0">
                  <c:v>deutlich gesunken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7246714344731083E-16"/>
                  <c:y val="-8.95512820512820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052-4EAC-87FF-A9ED740BE916}"/>
                </c:ext>
              </c:extLst>
            </c:dLbl>
            <c:dLbl>
              <c:idx val="1"/>
              <c:layout>
                <c:manualLayout>
                  <c:x val="-5.8796296296296296E-3"/>
                  <c:y val="-8.412393162393166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052-4EAC-87FF-A9ED740BE916}"/>
                </c:ext>
              </c:extLst>
            </c:dLbl>
            <c:dLbl>
              <c:idx val="2"/>
              <c:layout>
                <c:manualLayout>
                  <c:x val="0"/>
                  <c:y val="-8.412393162393162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052-4EAC-87FF-A9ED740BE9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gesamt!$J$482:$J$484</c:f>
              <c:strCache>
                <c:ptCount val="3"/>
                <c:pt idx="0">
                  <c:v>Frühjahrsumfage 2024</c:v>
                </c:pt>
                <c:pt idx="1">
                  <c:v>Herbstumfrage 2023</c:v>
                </c:pt>
                <c:pt idx="2">
                  <c:v>Frühjahrsumfrage 2023</c:v>
                </c:pt>
              </c:strCache>
            </c:strRef>
          </c:cat>
          <c:val>
            <c:numRef>
              <c:f>gesamt!$O$482:$O$484</c:f>
              <c:numCache>
                <c:formatCode>0.0%</c:formatCode>
                <c:ptCount val="3"/>
                <c:pt idx="0">
                  <c:v>9.7087378640776691E-3</c:v>
                </c:pt>
                <c:pt idx="1">
                  <c:v>8.0000000000000002E-3</c:v>
                </c:pt>
                <c:pt idx="2">
                  <c:v>3.0000000000000001E-3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052-4EAC-87FF-A9ED740BE9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96492728"/>
        <c:axId val="396497320"/>
      </c:barChart>
      <c:catAx>
        <c:axId val="3964927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96497320"/>
        <c:crosses val="autoZero"/>
        <c:auto val="1"/>
        <c:lblAlgn val="ctr"/>
        <c:lblOffset val="100"/>
        <c:noMultiLvlLbl val="0"/>
      </c:catAx>
      <c:valAx>
        <c:axId val="396497320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96492728"/>
        <c:crosses val="autoZero"/>
        <c:crossBetween val="between"/>
      </c:valAx>
      <c:spPr>
        <a:solidFill>
          <a:sysClr val="window" lastClr="FFFFFF"/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solidFill>
      <a:srgbClr val="DBEEF4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/>
      </a:pPr>
      <a:endParaRPr lang="de-DE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gesamt!$K$513</c:f>
              <c:strCache>
                <c:ptCount val="1"/>
                <c:pt idx="0">
                  <c:v>deutlich steigen</c:v>
                </c:pt>
              </c:strCache>
            </c:strRef>
          </c:tx>
          <c:spPr>
            <a:solidFill>
              <a:srgbClr val="0197C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gesamt!$J$514:$J$516</c:f>
              <c:strCache>
                <c:ptCount val="3"/>
                <c:pt idx="0">
                  <c:v>Frühjahrsumfage 2024</c:v>
                </c:pt>
                <c:pt idx="1">
                  <c:v>Herbstumfrage 2023</c:v>
                </c:pt>
                <c:pt idx="2">
                  <c:v>Frühjahrsumfrage 2023</c:v>
                </c:pt>
              </c:strCache>
            </c:strRef>
          </c:cat>
          <c:val>
            <c:numRef>
              <c:f>gesamt!$K$514:$K$516</c:f>
              <c:numCache>
                <c:formatCode>0.0%</c:formatCode>
                <c:ptCount val="3"/>
                <c:pt idx="0">
                  <c:v>6.4419475655430714E-2</c:v>
                </c:pt>
                <c:pt idx="1">
                  <c:v>0.17399999999999999</c:v>
                </c:pt>
                <c:pt idx="2">
                  <c:v>8.5999999999999993E-2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B0-4B81-8373-A75EF0A5C5C9}"/>
            </c:ext>
          </c:extLst>
        </c:ser>
        <c:ser>
          <c:idx val="1"/>
          <c:order val="1"/>
          <c:tx>
            <c:strRef>
              <c:f>gesamt!$L$513</c:f>
              <c:strCache>
                <c:ptCount val="1"/>
                <c:pt idx="0">
                  <c:v>etwas steigen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gesamt!$J$514:$J$516</c:f>
              <c:strCache>
                <c:ptCount val="3"/>
                <c:pt idx="0">
                  <c:v>Frühjahrsumfage 2024</c:v>
                </c:pt>
                <c:pt idx="1">
                  <c:v>Herbstumfrage 2023</c:v>
                </c:pt>
                <c:pt idx="2">
                  <c:v>Frühjahrsumfrage 2023</c:v>
                </c:pt>
              </c:strCache>
            </c:strRef>
          </c:cat>
          <c:val>
            <c:numRef>
              <c:f>gesamt!$L$514:$L$516</c:f>
              <c:numCache>
                <c:formatCode>0.0%</c:formatCode>
                <c:ptCount val="3"/>
                <c:pt idx="0">
                  <c:v>0.39101123595505616</c:v>
                </c:pt>
                <c:pt idx="1">
                  <c:v>0.45200000000000001</c:v>
                </c:pt>
                <c:pt idx="2">
                  <c:v>0.38100000000000001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3B0-4B81-8373-A75EF0A5C5C9}"/>
            </c:ext>
          </c:extLst>
        </c:ser>
        <c:ser>
          <c:idx val="2"/>
          <c:order val="2"/>
          <c:tx>
            <c:strRef>
              <c:f>gesamt!$M$513</c:f>
              <c:strCache>
                <c:ptCount val="1"/>
                <c:pt idx="0">
                  <c:v>etwa gleich bleiben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gesamt!$J$514:$J$516</c:f>
              <c:strCache>
                <c:ptCount val="3"/>
                <c:pt idx="0">
                  <c:v>Frühjahrsumfage 2024</c:v>
                </c:pt>
                <c:pt idx="1">
                  <c:v>Herbstumfrage 2023</c:v>
                </c:pt>
                <c:pt idx="2">
                  <c:v>Frühjahrsumfrage 2023</c:v>
                </c:pt>
              </c:strCache>
            </c:strRef>
          </c:cat>
          <c:val>
            <c:numRef>
              <c:f>gesamt!$M$514:$M$516</c:f>
              <c:numCache>
                <c:formatCode>0.0%</c:formatCode>
                <c:ptCount val="3"/>
                <c:pt idx="0">
                  <c:v>0.47565543071161048</c:v>
                </c:pt>
                <c:pt idx="1">
                  <c:v>0.29099999999999998</c:v>
                </c:pt>
                <c:pt idx="2">
                  <c:v>0.42599999999999999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3B0-4B81-8373-A75EF0A5C5C9}"/>
            </c:ext>
          </c:extLst>
        </c:ser>
        <c:ser>
          <c:idx val="3"/>
          <c:order val="3"/>
          <c:tx>
            <c:strRef>
              <c:f>gesamt!$N$513</c:f>
              <c:strCache>
                <c:ptCount val="1"/>
                <c:pt idx="0">
                  <c:v>eher sinken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gesamt!$J$514:$J$516</c:f>
              <c:strCache>
                <c:ptCount val="3"/>
                <c:pt idx="0">
                  <c:v>Frühjahrsumfage 2024</c:v>
                </c:pt>
                <c:pt idx="1">
                  <c:v>Herbstumfrage 2023</c:v>
                </c:pt>
                <c:pt idx="2">
                  <c:v>Frühjahrsumfrage 2023</c:v>
                </c:pt>
              </c:strCache>
            </c:strRef>
          </c:cat>
          <c:val>
            <c:numRef>
              <c:f>gesamt!$N$514:$N$516</c:f>
              <c:numCache>
                <c:formatCode>0.0%</c:formatCode>
                <c:ptCount val="3"/>
                <c:pt idx="0">
                  <c:v>6.6666666666666666E-2</c:v>
                </c:pt>
                <c:pt idx="1">
                  <c:v>8.2000000000000003E-2</c:v>
                </c:pt>
                <c:pt idx="2">
                  <c:v>0.105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3B0-4B81-8373-A75EF0A5C5C9}"/>
            </c:ext>
          </c:extLst>
        </c:ser>
        <c:ser>
          <c:idx val="4"/>
          <c:order val="4"/>
          <c:tx>
            <c:strRef>
              <c:f>gesamt!$O$513</c:f>
              <c:strCache>
                <c:ptCount val="1"/>
                <c:pt idx="0">
                  <c:v>deutlich sinken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7246714344731083E-16"/>
                  <c:y val="-8.141025641025641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3B0-4B81-8373-A75EF0A5C5C9}"/>
                </c:ext>
              </c:extLst>
            </c:dLbl>
            <c:dLbl>
              <c:idx val="1"/>
              <c:layout>
                <c:manualLayout>
                  <c:x val="1.175925925925926E-3"/>
                  <c:y val="-8.14102564102564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3B0-4B81-8373-A75EF0A5C5C9}"/>
                </c:ext>
              </c:extLst>
            </c:dLbl>
            <c:dLbl>
              <c:idx val="2"/>
              <c:layout>
                <c:manualLayout>
                  <c:x val="1.175925925925926E-3"/>
                  <c:y val="-9.497863247863247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3B0-4B81-8373-A75EF0A5C5C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gesamt!$J$514:$J$516</c:f>
              <c:strCache>
                <c:ptCount val="3"/>
                <c:pt idx="0">
                  <c:v>Frühjahrsumfage 2024</c:v>
                </c:pt>
                <c:pt idx="1">
                  <c:v>Herbstumfrage 2023</c:v>
                </c:pt>
                <c:pt idx="2">
                  <c:v>Frühjahrsumfrage 2023</c:v>
                </c:pt>
              </c:strCache>
            </c:strRef>
          </c:cat>
          <c:val>
            <c:numRef>
              <c:f>gesamt!$O$514:$O$516</c:f>
              <c:numCache>
                <c:formatCode>0.0%</c:formatCode>
                <c:ptCount val="3"/>
                <c:pt idx="0">
                  <c:v>2.2471910112359553E-3</c:v>
                </c:pt>
                <c:pt idx="1">
                  <c:v>1E-3</c:v>
                </c:pt>
                <c:pt idx="2">
                  <c:v>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3B0-4B81-8373-A75EF0A5C5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96492728"/>
        <c:axId val="396497320"/>
      </c:barChart>
      <c:catAx>
        <c:axId val="3964927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96497320"/>
        <c:crosses val="autoZero"/>
        <c:auto val="1"/>
        <c:lblAlgn val="ctr"/>
        <c:lblOffset val="100"/>
        <c:noMultiLvlLbl val="0"/>
      </c:catAx>
      <c:valAx>
        <c:axId val="396497320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96492728"/>
        <c:crosses val="autoZero"/>
        <c:crossBetween val="between"/>
      </c:valAx>
      <c:spPr>
        <a:solidFill>
          <a:sysClr val="window" lastClr="FFFFFF"/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solidFill>
      <a:srgbClr val="DBEEF4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197C6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gesamt!$D$24:$D$27</c:f>
              <c:strCache>
                <c:ptCount val="4"/>
                <c:pt idx="0">
                  <c:v>im Hochbau</c:v>
                </c:pt>
                <c:pt idx="1">
                  <c:v>im Tiefbau</c:v>
                </c:pt>
                <c:pt idx="2">
                  <c:v>im Hoch- und Tiefbau</c:v>
                </c:pt>
                <c:pt idx="3">
                  <c:v>im Ausbau</c:v>
                </c:pt>
              </c:strCache>
            </c:strRef>
          </c:cat>
          <c:val>
            <c:numRef>
              <c:f>gesamt!$G$24:$G$27</c:f>
              <c:numCache>
                <c:formatCode>0.0%</c:formatCode>
                <c:ptCount val="4"/>
                <c:pt idx="0">
                  <c:v>0.50074183976261133</c:v>
                </c:pt>
                <c:pt idx="1">
                  <c:v>0.12685459940652818</c:v>
                </c:pt>
                <c:pt idx="2">
                  <c:v>0.21068249258160238</c:v>
                </c:pt>
                <c:pt idx="3">
                  <c:v>0.16172106824925817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E6-4935-96DF-8EFEFEF97A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4059560"/>
        <c:axId val="634066120"/>
      </c:barChart>
      <c:catAx>
        <c:axId val="634059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34066120"/>
        <c:crosses val="autoZero"/>
        <c:auto val="1"/>
        <c:lblAlgn val="ctr"/>
        <c:lblOffset val="100"/>
        <c:noMultiLvlLbl val="0"/>
      </c:catAx>
      <c:valAx>
        <c:axId val="634066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34059560"/>
        <c:crosses val="autoZero"/>
        <c:crossBetween val="between"/>
      </c:valAx>
      <c:spPr>
        <a:solidFill>
          <a:sysClr val="window" lastClr="FFFFFF"/>
        </a:solidFill>
        <a:ln>
          <a:noFill/>
        </a:ln>
        <a:effectLst/>
      </c:spPr>
    </c:plotArea>
    <c:plotVisOnly val="1"/>
    <c:dispBlanksAs val="gap"/>
    <c:showDLblsOverMax val="0"/>
  </c:chart>
  <c:spPr>
    <a:solidFill>
      <a:srgbClr val="DBEEF4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>
          <a:solidFill>
            <a:sysClr val="windowText" lastClr="000000"/>
          </a:solidFill>
        </a:defRPr>
      </a:pPr>
      <a:endParaRPr lang="de-DE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gesamt!$K$686</c:f>
              <c:strCache>
                <c:ptCount val="1"/>
                <c:pt idx="0">
                  <c:v>etwa gehalten</c:v>
                </c:pt>
              </c:strCache>
            </c:strRef>
          </c:tx>
          <c:spPr>
            <a:solidFill>
              <a:srgbClr val="0197C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gesamt!$J$687:$J$688</c:f>
              <c:strCache>
                <c:ptCount val="2"/>
                <c:pt idx="0">
                  <c:v>Frühjahrsumfage 2024</c:v>
                </c:pt>
                <c:pt idx="1">
                  <c:v>Frühjahrsumfrage 2023</c:v>
                </c:pt>
              </c:strCache>
            </c:strRef>
          </c:cat>
          <c:val>
            <c:numRef>
              <c:f>gesamt!$K$687:$K$688</c:f>
              <c:numCache>
                <c:formatCode>0.0%</c:formatCode>
                <c:ptCount val="2"/>
                <c:pt idx="0">
                  <c:v>0.53514739229024944</c:v>
                </c:pt>
                <c:pt idx="1">
                  <c:v>0.30599999999999999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D5-40BC-9766-DC4D28DAAC96}"/>
            </c:ext>
          </c:extLst>
        </c:ser>
        <c:ser>
          <c:idx val="1"/>
          <c:order val="1"/>
          <c:tx>
            <c:strRef>
              <c:f>gesamt!$L$686</c:f>
              <c:strCache>
                <c:ptCount val="1"/>
                <c:pt idx="0">
                  <c:v>leicht erhöht (bis +5%)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gesamt!$J$687:$J$688</c:f>
              <c:strCache>
                <c:ptCount val="2"/>
                <c:pt idx="0">
                  <c:v>Frühjahrsumfage 2024</c:v>
                </c:pt>
                <c:pt idx="1">
                  <c:v>Frühjahrsumfrage 2023</c:v>
                </c:pt>
              </c:strCache>
            </c:strRef>
          </c:cat>
          <c:val>
            <c:numRef>
              <c:f>gesamt!$L$687:$L$688</c:f>
              <c:numCache>
                <c:formatCode>0.0%</c:formatCode>
                <c:ptCount val="2"/>
                <c:pt idx="0">
                  <c:v>0.35222978080120937</c:v>
                </c:pt>
                <c:pt idx="1">
                  <c:v>0.40300000000000002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6D5-40BC-9766-DC4D28DAAC96}"/>
            </c:ext>
          </c:extLst>
        </c:ser>
        <c:ser>
          <c:idx val="2"/>
          <c:order val="2"/>
          <c:tx>
            <c:strRef>
              <c:f>gesamt!$M$686</c:f>
              <c:strCache>
                <c:ptCount val="1"/>
                <c:pt idx="0">
                  <c:v>erhöht (über +5% bis +10%)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gesamt!$J$687:$J$688</c:f>
              <c:strCache>
                <c:ptCount val="2"/>
                <c:pt idx="0">
                  <c:v>Frühjahrsumfage 2024</c:v>
                </c:pt>
                <c:pt idx="1">
                  <c:v>Frühjahrsumfrage 2023</c:v>
                </c:pt>
              </c:strCache>
            </c:strRef>
          </c:cat>
          <c:val>
            <c:numRef>
              <c:f>gesamt!$M$687:$M$688</c:f>
              <c:numCache>
                <c:formatCode>0.0%</c:formatCode>
                <c:ptCount val="2"/>
                <c:pt idx="0">
                  <c:v>9.4482237339380201E-2</c:v>
                </c:pt>
                <c:pt idx="1">
                  <c:v>0.22500000000000001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6D5-40BC-9766-DC4D28DAAC96}"/>
            </c:ext>
          </c:extLst>
        </c:ser>
        <c:ser>
          <c:idx val="3"/>
          <c:order val="3"/>
          <c:tx>
            <c:strRef>
              <c:f>gesamt!$N$686</c:f>
              <c:strCache>
                <c:ptCount val="1"/>
                <c:pt idx="0">
                  <c:v>stark erhöht (über 10%)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8.6485185185185189E-3"/>
                  <c:y val="-9.53683760683760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6D5-40BC-9766-DC4D28DAAC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gesamt!$J$687:$J$688</c:f>
              <c:strCache>
                <c:ptCount val="2"/>
                <c:pt idx="0">
                  <c:v>Frühjahrsumfage 2024</c:v>
                </c:pt>
                <c:pt idx="1">
                  <c:v>Frühjahrsumfrage 2023</c:v>
                </c:pt>
              </c:strCache>
            </c:strRef>
          </c:cat>
          <c:val>
            <c:numRef>
              <c:f>gesamt!$N$687:$N$688</c:f>
              <c:numCache>
                <c:formatCode>0.0%</c:formatCode>
                <c:ptCount val="2"/>
                <c:pt idx="0">
                  <c:v>1.8140589569160998E-2</c:v>
                </c:pt>
                <c:pt idx="1">
                  <c:v>6.6000000000000003E-2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6D5-40BC-9766-DC4D28DAAC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96492728"/>
        <c:axId val="396497320"/>
      </c:barChart>
      <c:catAx>
        <c:axId val="3964927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96497320"/>
        <c:crosses val="autoZero"/>
        <c:auto val="1"/>
        <c:lblAlgn val="ctr"/>
        <c:lblOffset val="100"/>
        <c:noMultiLvlLbl val="0"/>
      </c:catAx>
      <c:valAx>
        <c:axId val="396497320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96492728"/>
        <c:crosses val="autoZero"/>
        <c:crossBetween val="between"/>
      </c:valAx>
      <c:spPr>
        <a:solidFill>
          <a:sysClr val="window" lastClr="FFFFFF"/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solidFill>
      <a:srgbClr val="DBEEF4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/>
      </a:pPr>
      <a:endParaRPr lang="de-DE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gesamt!$K$711</c:f>
              <c:strCache>
                <c:ptCount val="1"/>
                <c:pt idx="0">
                  <c:v>etwa halten</c:v>
                </c:pt>
              </c:strCache>
            </c:strRef>
          </c:tx>
          <c:spPr>
            <a:solidFill>
              <a:srgbClr val="0197C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gesamt!$J$712:$J$713</c:f>
              <c:strCache>
                <c:ptCount val="2"/>
                <c:pt idx="0">
                  <c:v>Frühjahrsumfage 2024</c:v>
                </c:pt>
                <c:pt idx="1">
                  <c:v>Frühjahrsumfrage 2023</c:v>
                </c:pt>
              </c:strCache>
            </c:strRef>
          </c:cat>
          <c:val>
            <c:numRef>
              <c:f>gesamt!$K$712:$K$713</c:f>
              <c:numCache>
                <c:formatCode>0.0%</c:formatCode>
                <c:ptCount val="2"/>
                <c:pt idx="0">
                  <c:v>0.55354449472096534</c:v>
                </c:pt>
                <c:pt idx="1">
                  <c:v>0.50900000000000001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14-4DC1-817F-DA19898F4D2B}"/>
            </c:ext>
          </c:extLst>
        </c:ser>
        <c:ser>
          <c:idx val="1"/>
          <c:order val="1"/>
          <c:tx>
            <c:strRef>
              <c:f>gesamt!$L$711</c:f>
              <c:strCache>
                <c:ptCount val="1"/>
                <c:pt idx="0">
                  <c:v>leicht erhöhen (bis +5%)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gesamt!$J$712:$J$713</c:f>
              <c:strCache>
                <c:ptCount val="2"/>
                <c:pt idx="0">
                  <c:v>Frühjahrsumfage 2024</c:v>
                </c:pt>
                <c:pt idx="1">
                  <c:v>Frühjahrsumfrage 2023</c:v>
                </c:pt>
              </c:strCache>
            </c:strRef>
          </c:cat>
          <c:val>
            <c:numRef>
              <c:f>gesamt!$L$712:$L$713</c:f>
              <c:numCache>
                <c:formatCode>0.0%</c:formatCode>
                <c:ptCount val="2"/>
                <c:pt idx="0">
                  <c:v>0.34766214177978882</c:v>
                </c:pt>
                <c:pt idx="1">
                  <c:v>0.372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14-4DC1-817F-DA19898F4D2B}"/>
            </c:ext>
          </c:extLst>
        </c:ser>
        <c:ser>
          <c:idx val="2"/>
          <c:order val="2"/>
          <c:tx>
            <c:strRef>
              <c:f>gesamt!$M$711</c:f>
              <c:strCache>
                <c:ptCount val="1"/>
                <c:pt idx="0">
                  <c:v>erhöhen (+5% bis +10%)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gesamt!$J$712:$J$713</c:f>
              <c:strCache>
                <c:ptCount val="2"/>
                <c:pt idx="0">
                  <c:v>Frühjahrsumfage 2024</c:v>
                </c:pt>
                <c:pt idx="1">
                  <c:v>Frühjahrsumfrage 2023</c:v>
                </c:pt>
              </c:strCache>
            </c:strRef>
          </c:cat>
          <c:val>
            <c:numRef>
              <c:f>gesamt!$M$712:$M$713</c:f>
              <c:numCache>
                <c:formatCode>0.0%</c:formatCode>
                <c:ptCount val="2"/>
                <c:pt idx="0">
                  <c:v>7.9939668174962286E-2</c:v>
                </c:pt>
                <c:pt idx="1">
                  <c:v>0.10100000000000001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514-4DC1-817F-DA19898F4D2B}"/>
            </c:ext>
          </c:extLst>
        </c:ser>
        <c:ser>
          <c:idx val="3"/>
          <c:order val="3"/>
          <c:tx>
            <c:strRef>
              <c:f>gesamt!$N$711</c:f>
              <c:strCache>
                <c:ptCount val="1"/>
                <c:pt idx="0">
                  <c:v>stark erhöhen (über 10%)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9723865877713477E-3"/>
                  <c:y val="-9.5534787123572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514-4DC1-817F-DA19898F4D2B}"/>
                </c:ext>
              </c:extLst>
            </c:dLbl>
            <c:dLbl>
              <c:idx val="1"/>
              <c:layout>
                <c:manualLayout>
                  <c:x val="7.889546351084813E-3"/>
                  <c:y val="-9.55347871235721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514-4DC1-817F-DA19898F4D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gesamt!$J$712:$J$713</c:f>
              <c:strCache>
                <c:ptCount val="2"/>
                <c:pt idx="0">
                  <c:v>Frühjahrsumfage 2024</c:v>
                </c:pt>
                <c:pt idx="1">
                  <c:v>Frühjahrsumfrage 2023</c:v>
                </c:pt>
              </c:strCache>
            </c:strRef>
          </c:cat>
          <c:val>
            <c:numRef>
              <c:f>gesamt!$N$712:$N$713</c:f>
              <c:numCache>
                <c:formatCode>0.0%</c:formatCode>
                <c:ptCount val="2"/>
                <c:pt idx="0">
                  <c:v>1.8853695324283559E-2</c:v>
                </c:pt>
                <c:pt idx="1">
                  <c:v>1.7999999999999999E-2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514-4DC1-817F-DA19898F4D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96492728"/>
        <c:axId val="396497320"/>
      </c:barChart>
      <c:catAx>
        <c:axId val="3964927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96497320"/>
        <c:crosses val="autoZero"/>
        <c:auto val="1"/>
        <c:lblAlgn val="ctr"/>
        <c:lblOffset val="100"/>
        <c:noMultiLvlLbl val="0"/>
      </c:catAx>
      <c:valAx>
        <c:axId val="396497320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96492728"/>
        <c:crosses val="autoZero"/>
        <c:crossBetween val="between"/>
      </c:valAx>
      <c:spPr>
        <a:solidFill>
          <a:sysClr val="window" lastClr="FFFFFF"/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solidFill>
      <a:srgbClr val="DBEEF4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/>
      </a:pPr>
      <a:endParaRPr lang="de-DE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851886695981189"/>
          <c:y val="4.3738435632503965E-2"/>
          <c:w val="0.67173221529127036"/>
          <c:h val="0.7866278427954505"/>
        </c:manualLayout>
      </c:layout>
      <c:barChart>
        <c:barDir val="bar"/>
        <c:grouping val="stacked"/>
        <c:varyColors val="0"/>
        <c:ser>
          <c:idx val="2"/>
          <c:order val="2"/>
          <c:tx>
            <c:strRef>
              <c:f>gesamt!$M$736</c:f>
              <c:strCache>
                <c:ptCount val="1"/>
                <c:pt idx="0">
                  <c:v>Frühjahrsumfage 2024</c:v>
                </c:pt>
              </c:strCache>
            </c:strRef>
          </c:tx>
          <c:spPr>
            <a:solidFill>
              <a:srgbClr val="0197C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gesamt!$J$737:$J$747</c:f>
              <c:strCache>
                <c:ptCount val="11"/>
                <c:pt idx="0">
                  <c:v>Arbeitskräftemangel Facharbeiter /
 Hilfsarbeiter</c:v>
                </c:pt>
                <c:pt idx="1">
                  <c:v>Arbeitskräftemangel Bauingenieure</c:v>
                </c:pt>
                <c:pt idx="2">
                  <c:v>Arbeitskräftemangel Auszubildende</c:v>
                </c:pt>
                <c:pt idx="3">
                  <c:v>fehlende Aufträge</c:v>
                </c:pt>
                <c:pt idx="4">
                  <c:v>Lieferschwierigkeiten Material</c:v>
                </c:pt>
                <c:pt idx="5">
                  <c:v>fehlende Subunternehmerkapazitäten</c:v>
                </c:pt>
                <c:pt idx="6">
                  <c:v>Krankheit wegen Corona</c:v>
                </c:pt>
                <c:pt idx="7">
                  <c:v>Verzögerung bei Genehmigungsverfahren</c:v>
                </c:pt>
                <c:pt idx="8">
                  <c:v>Zahlungsverzögerung Auftraggeber</c:v>
                </c:pt>
                <c:pt idx="9">
                  <c:v>sonstige Finanzierungsschwierigkeiten</c:v>
                </c:pt>
                <c:pt idx="10">
                  <c:v>Witterung</c:v>
                </c:pt>
              </c:strCache>
            </c:strRef>
          </c:cat>
          <c:val>
            <c:numRef>
              <c:f>gesamt!$M$737:$M$747</c:f>
              <c:numCache>
                <c:formatCode>0.0%</c:formatCode>
                <c:ptCount val="11"/>
                <c:pt idx="0">
                  <c:v>0.48600311041990668</c:v>
                </c:pt>
                <c:pt idx="1">
                  <c:v>8.3203732503888031E-2</c:v>
                </c:pt>
                <c:pt idx="2">
                  <c:v>0.14930015552099535</c:v>
                </c:pt>
                <c:pt idx="3">
                  <c:v>0.59486780715396581</c:v>
                </c:pt>
                <c:pt idx="4">
                  <c:v>8.7091757387247282E-2</c:v>
                </c:pt>
                <c:pt idx="5">
                  <c:v>6.6096423017107303E-2</c:v>
                </c:pt>
                <c:pt idx="6">
                  <c:v>0.26671850699844479</c:v>
                </c:pt>
                <c:pt idx="7">
                  <c:v>0.40046656298600308</c:v>
                </c:pt>
                <c:pt idx="8">
                  <c:v>0.16096423017107309</c:v>
                </c:pt>
                <c:pt idx="9">
                  <c:v>0.1088646967340591</c:v>
                </c:pt>
                <c:pt idx="10">
                  <c:v>0.23328149300155521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A6-4F0F-9454-BF11F48C26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653096440"/>
        <c:axId val="65309348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gesamt!$K$736</c15:sqref>
                        </c15:formulaRef>
                      </c:ext>
                    </c:extLst>
                    <c:strCache>
                      <c:ptCount val="1"/>
                      <c:pt idx="0">
                        <c:v>Frühjahrsumfrage 2023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gesamt!$J$737:$J$747</c15:sqref>
                        </c15:formulaRef>
                      </c:ext>
                    </c:extLst>
                    <c:strCache>
                      <c:ptCount val="11"/>
                      <c:pt idx="0">
                        <c:v>Arbeitskräftemangel Facharbeiter /
 Hilfsarbeiter</c:v>
                      </c:pt>
                      <c:pt idx="1">
                        <c:v>Arbeitskräftemangel Bauingenieure</c:v>
                      </c:pt>
                      <c:pt idx="2">
                        <c:v>Arbeitskräftemangel Auszubildende</c:v>
                      </c:pt>
                      <c:pt idx="3">
                        <c:v>fehlende Aufträge</c:v>
                      </c:pt>
                      <c:pt idx="4">
                        <c:v>Lieferschwierigkeiten Material</c:v>
                      </c:pt>
                      <c:pt idx="5">
                        <c:v>fehlende Subunternehmerkapazitäten</c:v>
                      </c:pt>
                      <c:pt idx="6">
                        <c:v>Krankheit wegen Corona</c:v>
                      </c:pt>
                      <c:pt idx="7">
                        <c:v>Verzögerung bei Genehmigungsverfahren</c:v>
                      </c:pt>
                      <c:pt idx="8">
                        <c:v>Zahlungsverzögerung Auftraggeber</c:v>
                      </c:pt>
                      <c:pt idx="9">
                        <c:v>sonstige Finanzierungsschwierigkeiten</c:v>
                      </c:pt>
                      <c:pt idx="10">
                        <c:v>Witterung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gesamt!$K$737:$K$747</c15:sqref>
                        </c15:formulaRef>
                      </c:ext>
                    </c:extLst>
                    <c:numCache>
                      <c:formatCode>0.0%</c:formatCode>
                      <c:ptCount val="11"/>
                      <c:pt idx="0">
                        <c:v>0.58699999999999997</c:v>
                      </c:pt>
                      <c:pt idx="1">
                        <c:v>0.10299999999999999</c:v>
                      </c:pt>
                      <c:pt idx="2">
                        <c:v>0.20799999999999999</c:v>
                      </c:pt>
                      <c:pt idx="3">
                        <c:v>0.39500000000000002</c:v>
                      </c:pt>
                      <c:pt idx="4">
                        <c:v>0.23499999999999999</c:v>
                      </c:pt>
                      <c:pt idx="5">
                        <c:v>0.107</c:v>
                      </c:pt>
                      <c:pt idx="6">
                        <c:v>0.05</c:v>
                      </c:pt>
                      <c:pt idx="7">
                        <c:v>0.378</c:v>
                      </c:pt>
                      <c:pt idx="8">
                        <c:v>0.157</c:v>
                      </c:pt>
                      <c:pt idx="9">
                        <c:v>0.11899999999999999</c:v>
                      </c:pt>
                      <c:pt idx="10">
                        <c:v>0.26400000000000001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F7A6-4F0F-9454-BF11F48C266B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gesamt!$L$736</c15:sqref>
                        </c15:formulaRef>
                      </c:ext>
                    </c:extLst>
                    <c:strCache>
                      <c:ptCount val="1"/>
                      <c:pt idx="0">
                        <c:v>Herbstumfrage 2023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gesamt!$J$737:$J$747</c15:sqref>
                        </c15:formulaRef>
                      </c:ext>
                    </c:extLst>
                    <c:strCache>
                      <c:ptCount val="11"/>
                      <c:pt idx="0">
                        <c:v>Arbeitskräftemangel Facharbeiter /
 Hilfsarbeiter</c:v>
                      </c:pt>
                      <c:pt idx="1">
                        <c:v>Arbeitskräftemangel Bauingenieure</c:v>
                      </c:pt>
                      <c:pt idx="2">
                        <c:v>Arbeitskräftemangel Auszubildende</c:v>
                      </c:pt>
                      <c:pt idx="3">
                        <c:v>fehlende Aufträge</c:v>
                      </c:pt>
                      <c:pt idx="4">
                        <c:v>Lieferschwierigkeiten Material</c:v>
                      </c:pt>
                      <c:pt idx="5">
                        <c:v>fehlende Subunternehmerkapazitäten</c:v>
                      </c:pt>
                      <c:pt idx="6">
                        <c:v>Krankheit wegen Corona</c:v>
                      </c:pt>
                      <c:pt idx="7">
                        <c:v>Verzögerung bei Genehmigungsverfahren</c:v>
                      </c:pt>
                      <c:pt idx="8">
                        <c:v>Zahlungsverzögerung Auftraggeber</c:v>
                      </c:pt>
                      <c:pt idx="9">
                        <c:v>sonstige Finanzierungsschwierigkeiten</c:v>
                      </c:pt>
                      <c:pt idx="10">
                        <c:v>Witterung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gesamt!$L$737:$L$747</c15:sqref>
                        </c15:formulaRef>
                      </c:ext>
                    </c:extLst>
                    <c:numCache>
                      <c:formatCode>0.0%</c:formatCode>
                      <c:ptCount val="11"/>
                      <c:pt idx="0">
                        <c:v>0.51100000000000001</c:v>
                      </c:pt>
                      <c:pt idx="1">
                        <c:v>0.09</c:v>
                      </c:pt>
                      <c:pt idx="2">
                        <c:v>0.16600000000000001</c:v>
                      </c:pt>
                      <c:pt idx="3">
                        <c:v>0.59099999999999997</c:v>
                      </c:pt>
                      <c:pt idx="4">
                        <c:v>0.14699999999999999</c:v>
                      </c:pt>
                      <c:pt idx="5">
                        <c:v>9.1999999999999998E-2</c:v>
                      </c:pt>
                      <c:pt idx="6">
                        <c:v>0</c:v>
                      </c:pt>
                      <c:pt idx="7">
                        <c:v>0.42799999999999999</c:v>
                      </c:pt>
                      <c:pt idx="8">
                        <c:v>0.16900000000000001</c:v>
                      </c:pt>
                      <c:pt idx="9">
                        <c:v>0</c:v>
                      </c:pt>
                      <c:pt idx="10">
                        <c:v>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F7A6-4F0F-9454-BF11F48C266B}"/>
                  </c:ext>
                </c:extLst>
              </c15:ser>
            </c15:filteredBarSeries>
          </c:ext>
        </c:extLst>
      </c:barChart>
      <c:catAx>
        <c:axId val="6530964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53093488"/>
        <c:crosses val="autoZero"/>
        <c:auto val="1"/>
        <c:lblAlgn val="ctr"/>
        <c:lblOffset val="100"/>
        <c:noMultiLvlLbl val="0"/>
      </c:catAx>
      <c:valAx>
        <c:axId val="6530934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53096440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  <c:showDLblsOverMax val="0"/>
  </c:chart>
  <c:spPr>
    <a:solidFill>
      <a:srgbClr val="DBEEF4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/>
      </a:pPr>
      <a:endParaRPr lang="de-DE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gesamt!$J$737</c:f>
              <c:strCache>
                <c:ptCount val="1"/>
                <c:pt idx="0">
                  <c:v>Arbeitskräftemangel Facharbeiter /
 Hilfsarbeiter</c:v>
                </c:pt>
              </c:strCache>
            </c:strRef>
          </c:tx>
          <c:spPr>
            <a:solidFill>
              <a:srgbClr val="0197C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gesamt!$K$736:$M$736</c:f>
              <c:strCache>
                <c:ptCount val="3"/>
                <c:pt idx="0">
                  <c:v>Frühjahrsumfrage 2023</c:v>
                </c:pt>
                <c:pt idx="1">
                  <c:v>Herbstumfrage 2023</c:v>
                </c:pt>
                <c:pt idx="2">
                  <c:v>Frühjahrsumfage 2024</c:v>
                </c:pt>
              </c:strCache>
            </c:strRef>
          </c:cat>
          <c:val>
            <c:numRef>
              <c:f>gesamt!$K$737:$M$737</c:f>
              <c:numCache>
                <c:formatCode>0.0%</c:formatCode>
                <c:ptCount val="3"/>
                <c:pt idx="0">
                  <c:v>0.58699999999999997</c:v>
                </c:pt>
                <c:pt idx="1">
                  <c:v>0.51100000000000001</c:v>
                </c:pt>
                <c:pt idx="2">
                  <c:v>0.48600311041990668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50-41D0-A0D7-BCCCBD4EAA98}"/>
            </c:ext>
          </c:extLst>
        </c:ser>
        <c:ser>
          <c:idx val="3"/>
          <c:order val="3"/>
          <c:tx>
            <c:strRef>
              <c:f>gesamt!$J$740</c:f>
              <c:strCache>
                <c:ptCount val="1"/>
                <c:pt idx="0">
                  <c:v>fehlende Aufträge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gesamt!$K$736:$M$736</c:f>
              <c:strCache>
                <c:ptCount val="3"/>
                <c:pt idx="0">
                  <c:v>Frühjahrsumfrage 2023</c:v>
                </c:pt>
                <c:pt idx="1">
                  <c:v>Herbstumfrage 2023</c:v>
                </c:pt>
                <c:pt idx="2">
                  <c:v>Frühjahrsumfage 2024</c:v>
                </c:pt>
              </c:strCache>
            </c:strRef>
          </c:cat>
          <c:val>
            <c:numRef>
              <c:f>gesamt!$K$740:$M$740</c:f>
              <c:numCache>
                <c:formatCode>0.0%</c:formatCode>
                <c:ptCount val="3"/>
                <c:pt idx="0">
                  <c:v>0.39500000000000002</c:v>
                </c:pt>
                <c:pt idx="1">
                  <c:v>0.59099999999999997</c:v>
                </c:pt>
                <c:pt idx="2">
                  <c:v>0.59486780715396581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50-41D0-A0D7-BCCCBD4EAA98}"/>
            </c:ext>
          </c:extLst>
        </c:ser>
        <c:ser>
          <c:idx val="4"/>
          <c:order val="4"/>
          <c:tx>
            <c:strRef>
              <c:f>gesamt!$J$741</c:f>
              <c:strCache>
                <c:ptCount val="1"/>
                <c:pt idx="0">
                  <c:v>Lieferschwierigkeiten Material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gesamt!$K$736:$M$736</c:f>
              <c:strCache>
                <c:ptCount val="3"/>
                <c:pt idx="0">
                  <c:v>Frühjahrsumfrage 2023</c:v>
                </c:pt>
                <c:pt idx="1">
                  <c:v>Herbstumfrage 2023</c:v>
                </c:pt>
                <c:pt idx="2">
                  <c:v>Frühjahrsumfage 2024</c:v>
                </c:pt>
              </c:strCache>
            </c:strRef>
          </c:cat>
          <c:val>
            <c:numRef>
              <c:f>gesamt!$K$741:$M$741</c:f>
              <c:numCache>
                <c:formatCode>0.0%</c:formatCode>
                <c:ptCount val="3"/>
                <c:pt idx="0">
                  <c:v>0.23499999999999999</c:v>
                </c:pt>
                <c:pt idx="1">
                  <c:v>0.14699999999999999</c:v>
                </c:pt>
                <c:pt idx="2">
                  <c:v>8.7091757387247282E-2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350-41D0-A0D7-BCCCBD4EAA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76663696"/>
        <c:axId val="876668288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gesamt!$J$738</c15:sqref>
                        </c15:formulaRef>
                      </c:ext>
                    </c:extLst>
                    <c:strCache>
                      <c:ptCount val="1"/>
                      <c:pt idx="0">
                        <c:v>Arbeitskräftemangel Bauingenieure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gesamt!$K$736:$M$736</c15:sqref>
                        </c15:formulaRef>
                      </c:ext>
                    </c:extLst>
                    <c:strCache>
                      <c:ptCount val="3"/>
                      <c:pt idx="0">
                        <c:v>Frühjahrsumfrage 2023</c:v>
                      </c:pt>
                      <c:pt idx="1">
                        <c:v>Herbstumfrage 2023</c:v>
                      </c:pt>
                      <c:pt idx="2">
                        <c:v>Frühjahrsumfage 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gesamt!$K$738:$M$738</c15:sqref>
                        </c15:formulaRef>
                      </c:ext>
                    </c:extLst>
                    <c:numCache>
                      <c:formatCode>0.0%</c:formatCode>
                      <c:ptCount val="3"/>
                      <c:pt idx="0">
                        <c:v>0.10299999999999999</c:v>
                      </c:pt>
                      <c:pt idx="1">
                        <c:v>0.09</c:v>
                      </c:pt>
                      <c:pt idx="2">
                        <c:v>8.3203732503888031E-2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D350-41D0-A0D7-BCCCBD4EAA98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gesamt!$J$739</c15:sqref>
                        </c15:formulaRef>
                      </c:ext>
                    </c:extLst>
                    <c:strCache>
                      <c:ptCount val="1"/>
                      <c:pt idx="0">
                        <c:v>Arbeitskräftemangel Auszubildende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gesamt!$K$736:$M$736</c15:sqref>
                        </c15:formulaRef>
                      </c:ext>
                    </c:extLst>
                    <c:strCache>
                      <c:ptCount val="3"/>
                      <c:pt idx="0">
                        <c:v>Frühjahrsumfrage 2023</c:v>
                      </c:pt>
                      <c:pt idx="1">
                        <c:v>Herbstumfrage 2023</c:v>
                      </c:pt>
                      <c:pt idx="2">
                        <c:v>Frühjahrsumfage 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gesamt!$K$739:$M$739</c15:sqref>
                        </c15:formulaRef>
                      </c:ext>
                    </c:extLst>
                    <c:numCache>
                      <c:formatCode>0.0%</c:formatCode>
                      <c:ptCount val="3"/>
                      <c:pt idx="0">
                        <c:v>0.20799999999999999</c:v>
                      </c:pt>
                      <c:pt idx="1">
                        <c:v>0.16600000000000001</c:v>
                      </c:pt>
                      <c:pt idx="2">
                        <c:v>0.14930015552099535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D350-41D0-A0D7-BCCCBD4EAA98}"/>
                  </c:ext>
                </c:extLst>
              </c15:ser>
            </c15:filteredBarSeries>
          </c:ext>
        </c:extLst>
      </c:barChart>
      <c:catAx>
        <c:axId val="876663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876668288"/>
        <c:crosses val="autoZero"/>
        <c:auto val="1"/>
        <c:lblAlgn val="ctr"/>
        <c:lblOffset val="100"/>
        <c:noMultiLvlLbl val="0"/>
      </c:catAx>
      <c:valAx>
        <c:axId val="876668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876663696"/>
        <c:crosses val="autoZero"/>
        <c:crossBetween val="between"/>
      </c:valAx>
      <c:spPr>
        <a:solidFill>
          <a:sysClr val="window" lastClr="FFFFFF"/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solidFill>
      <a:srgbClr val="DBEEF4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/>
      </a:pPr>
      <a:endParaRPr lang="de-DE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gesamt!$K$768</c:f>
              <c:strCache>
                <c:ptCount val="1"/>
                <c:pt idx="0">
                  <c:v>ja</c:v>
                </c:pt>
              </c:strCache>
            </c:strRef>
          </c:tx>
          <c:spPr>
            <a:solidFill>
              <a:srgbClr val="0197C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gesamt!$J$769:$J$770</c:f>
              <c:strCache>
                <c:ptCount val="2"/>
                <c:pt idx="0">
                  <c:v>Frühjahrsumfage 2024</c:v>
                </c:pt>
                <c:pt idx="1">
                  <c:v>Herbstumfrage 2023</c:v>
                </c:pt>
              </c:strCache>
            </c:strRef>
          </c:cat>
          <c:val>
            <c:numRef>
              <c:f>gesamt!$K$769:$K$770</c:f>
              <c:numCache>
                <c:formatCode>0.0%</c:formatCode>
                <c:ptCount val="2"/>
                <c:pt idx="0">
                  <c:v>0.14199849737039819</c:v>
                </c:pt>
                <c:pt idx="1">
                  <c:v>0.23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41-4425-ABC2-1D8EDFBC9BE5}"/>
            </c:ext>
          </c:extLst>
        </c:ser>
        <c:ser>
          <c:idx val="1"/>
          <c:order val="1"/>
          <c:tx>
            <c:strRef>
              <c:f>gesamt!$L$768</c:f>
              <c:strCache>
                <c:ptCount val="1"/>
                <c:pt idx="0">
                  <c:v>nein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gesamt!$J$769:$J$770</c:f>
              <c:strCache>
                <c:ptCount val="2"/>
                <c:pt idx="0">
                  <c:v>Frühjahrsumfage 2024</c:v>
                </c:pt>
                <c:pt idx="1">
                  <c:v>Herbstumfrage 2023</c:v>
                </c:pt>
              </c:strCache>
            </c:strRef>
          </c:cat>
          <c:val>
            <c:numRef>
              <c:f>gesamt!$L$769:$L$770</c:f>
              <c:numCache>
                <c:formatCode>0.0%</c:formatCode>
                <c:ptCount val="2"/>
                <c:pt idx="0">
                  <c:v>0.85800150262960184</c:v>
                </c:pt>
                <c:pt idx="1">
                  <c:v>0.77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41-4425-ABC2-1D8EDFBC9B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96492728"/>
        <c:axId val="396497320"/>
      </c:barChart>
      <c:catAx>
        <c:axId val="3964927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96497320"/>
        <c:crosses val="autoZero"/>
        <c:auto val="1"/>
        <c:lblAlgn val="ctr"/>
        <c:lblOffset val="100"/>
        <c:noMultiLvlLbl val="0"/>
      </c:catAx>
      <c:valAx>
        <c:axId val="396497320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96492728"/>
        <c:crosses val="autoZero"/>
        <c:crossBetween val="between"/>
      </c:valAx>
      <c:spPr>
        <a:solidFill>
          <a:sysClr val="window" lastClr="FFFFFF"/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solidFill>
      <a:srgbClr val="DBEEF4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/>
      </a:pPr>
      <a:endParaRPr lang="de-D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197C6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gesamt!$D$37:$E$39</c:f>
              <c:strCache>
                <c:ptCount val="3"/>
                <c:pt idx="0">
                  <c:v>im Neubau</c:v>
                </c:pt>
                <c:pt idx="1">
                  <c:v>im Bestand / (Modernisierung)</c:v>
                </c:pt>
                <c:pt idx="2">
                  <c:v>zu etwa gleichen Teilen im Neubau und Bestand / (Modernisierung)</c:v>
                </c:pt>
              </c:strCache>
            </c:strRef>
          </c:cat>
          <c:val>
            <c:numRef>
              <c:f>gesamt!$G$37:$G$39</c:f>
              <c:numCache>
                <c:formatCode>0.0%</c:formatCode>
                <c:ptCount val="3"/>
                <c:pt idx="0">
                  <c:v>0.37388724035608306</c:v>
                </c:pt>
                <c:pt idx="1">
                  <c:v>0.29821958456973297</c:v>
                </c:pt>
                <c:pt idx="2">
                  <c:v>0.32789317507418397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35-408D-8040-1CB8462621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4059560"/>
        <c:axId val="634066120"/>
      </c:barChart>
      <c:catAx>
        <c:axId val="634059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34066120"/>
        <c:crosses val="autoZero"/>
        <c:auto val="1"/>
        <c:lblAlgn val="ctr"/>
        <c:lblOffset val="100"/>
        <c:noMultiLvlLbl val="0"/>
      </c:catAx>
      <c:valAx>
        <c:axId val="634066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34059560"/>
        <c:crosses val="autoZero"/>
        <c:crossBetween val="between"/>
      </c:valAx>
      <c:spPr>
        <a:solidFill>
          <a:sysClr val="window" lastClr="FFFFFF"/>
        </a:solidFill>
        <a:ln>
          <a:noFill/>
        </a:ln>
        <a:effectLst/>
      </c:spPr>
    </c:plotArea>
    <c:plotVisOnly val="1"/>
    <c:dispBlanksAs val="gap"/>
    <c:showDLblsOverMax val="0"/>
  </c:chart>
  <c:spPr>
    <a:solidFill>
      <a:srgbClr val="DBEEF4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>
          <a:solidFill>
            <a:sysClr val="windowText" lastClr="000000"/>
          </a:solidFill>
        </a:defRPr>
      </a:pPr>
      <a:endParaRPr lang="de-D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gesamt!$L$48</c:f>
              <c:strCache>
                <c:ptCount val="1"/>
                <c:pt idx="0">
                  <c:v>gut</c:v>
                </c:pt>
              </c:strCache>
            </c:strRef>
          </c:tx>
          <c:spPr>
            <a:solidFill>
              <a:srgbClr val="0197C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gesamt!$K$49:$K$55</c:f>
              <c:strCache>
                <c:ptCount val="7"/>
                <c:pt idx="0">
                  <c:v>im Ausbau</c:v>
                </c:pt>
                <c:pt idx="1">
                  <c:v>Sonstiger Tiefbau</c:v>
                </c:pt>
                <c:pt idx="2">
                  <c:v>Straßenbau</c:v>
                </c:pt>
                <c:pt idx="3">
                  <c:v>öffentlicher Hochbau</c:v>
                </c:pt>
                <c:pt idx="4">
                  <c:v>Wirtschaftsbau</c:v>
                </c:pt>
                <c:pt idx="5">
                  <c:v>Wohnungsbau</c:v>
                </c:pt>
                <c:pt idx="6">
                  <c:v>Insgesamt</c:v>
                </c:pt>
              </c:strCache>
            </c:strRef>
          </c:cat>
          <c:val>
            <c:numRef>
              <c:f>gesamt!$L$49:$L$55</c:f>
              <c:numCache>
                <c:formatCode>0.0%</c:formatCode>
                <c:ptCount val="7"/>
                <c:pt idx="0">
                  <c:v>0.20330578512396694</c:v>
                </c:pt>
                <c:pt idx="1">
                  <c:v>0.29955947136563876</c:v>
                </c:pt>
                <c:pt idx="2">
                  <c:v>0.19047619047619047</c:v>
                </c:pt>
                <c:pt idx="3">
                  <c:v>5.078125E-2</c:v>
                </c:pt>
                <c:pt idx="4">
                  <c:v>0.10250297973778308</c:v>
                </c:pt>
                <c:pt idx="5">
                  <c:v>0.12079927338782924</c:v>
                </c:pt>
                <c:pt idx="6">
                  <c:v>0.14135227829495345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C7-4E2F-A653-02408ED39BE4}"/>
            </c:ext>
          </c:extLst>
        </c:ser>
        <c:ser>
          <c:idx val="1"/>
          <c:order val="1"/>
          <c:tx>
            <c:strRef>
              <c:f>gesamt!$M$48</c:f>
              <c:strCache>
                <c:ptCount val="1"/>
                <c:pt idx="0">
                  <c:v>befriedigend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gesamt!$K$49:$K$55</c:f>
              <c:strCache>
                <c:ptCount val="7"/>
                <c:pt idx="0">
                  <c:v>im Ausbau</c:v>
                </c:pt>
                <c:pt idx="1">
                  <c:v>Sonstiger Tiefbau</c:v>
                </c:pt>
                <c:pt idx="2">
                  <c:v>Straßenbau</c:v>
                </c:pt>
                <c:pt idx="3">
                  <c:v>öffentlicher Hochbau</c:v>
                </c:pt>
                <c:pt idx="4">
                  <c:v>Wirtschaftsbau</c:v>
                </c:pt>
                <c:pt idx="5">
                  <c:v>Wohnungsbau</c:v>
                </c:pt>
                <c:pt idx="6">
                  <c:v>Insgesamt</c:v>
                </c:pt>
              </c:strCache>
            </c:strRef>
          </c:cat>
          <c:val>
            <c:numRef>
              <c:f>gesamt!$M$49:$M$55</c:f>
              <c:numCache>
                <c:formatCode>0.0%</c:formatCode>
                <c:ptCount val="7"/>
                <c:pt idx="0">
                  <c:v>0.49421487603305786</c:v>
                </c:pt>
                <c:pt idx="1">
                  <c:v>0.46696035242290751</c:v>
                </c:pt>
                <c:pt idx="2">
                  <c:v>0.45396825396825397</c:v>
                </c:pt>
                <c:pt idx="3">
                  <c:v>0.33333333333333331</c:v>
                </c:pt>
                <c:pt idx="4">
                  <c:v>0.38259833134684146</c:v>
                </c:pt>
                <c:pt idx="5">
                  <c:v>0.26612170753860126</c:v>
                </c:pt>
                <c:pt idx="6">
                  <c:v>0.37334639882410581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C7-4E2F-A653-02408ED39BE4}"/>
            </c:ext>
          </c:extLst>
        </c:ser>
        <c:ser>
          <c:idx val="2"/>
          <c:order val="2"/>
          <c:tx>
            <c:strRef>
              <c:f>gesamt!$N$48</c:f>
              <c:strCache>
                <c:ptCount val="1"/>
                <c:pt idx="0">
                  <c:v>schlecht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gesamt!$K$49:$K$55</c:f>
              <c:strCache>
                <c:ptCount val="7"/>
                <c:pt idx="0">
                  <c:v>im Ausbau</c:v>
                </c:pt>
                <c:pt idx="1">
                  <c:v>Sonstiger Tiefbau</c:v>
                </c:pt>
                <c:pt idx="2">
                  <c:v>Straßenbau</c:v>
                </c:pt>
                <c:pt idx="3">
                  <c:v>öffentlicher Hochbau</c:v>
                </c:pt>
                <c:pt idx="4">
                  <c:v>Wirtschaftsbau</c:v>
                </c:pt>
                <c:pt idx="5">
                  <c:v>Wohnungsbau</c:v>
                </c:pt>
                <c:pt idx="6">
                  <c:v>Insgesamt</c:v>
                </c:pt>
              </c:strCache>
            </c:strRef>
          </c:cat>
          <c:val>
            <c:numRef>
              <c:f>gesamt!$N$49:$N$55</c:f>
              <c:numCache>
                <c:formatCode>0.0%</c:formatCode>
                <c:ptCount val="7"/>
                <c:pt idx="0">
                  <c:v>0.30247933884297523</c:v>
                </c:pt>
                <c:pt idx="1">
                  <c:v>0.23348017621145375</c:v>
                </c:pt>
                <c:pt idx="2">
                  <c:v>0.35555555555555557</c:v>
                </c:pt>
                <c:pt idx="3">
                  <c:v>0.61588541666666663</c:v>
                </c:pt>
                <c:pt idx="4">
                  <c:v>0.51489868891537549</c:v>
                </c:pt>
                <c:pt idx="5">
                  <c:v>0.61307901907356943</c:v>
                </c:pt>
                <c:pt idx="6">
                  <c:v>0.48530132288094069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DC7-4E2F-A653-02408ED39B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96492728"/>
        <c:axId val="396497320"/>
        <c:extLst>
          <c:ext xmlns:c15="http://schemas.microsoft.com/office/drawing/2012/chart" uri="{02D57815-91ED-43cb-92C2-25804820EDAC}">
            <c15:filteredBarSeries>
              <c15:ser>
                <c:idx val="3"/>
                <c:order val="3"/>
                <c:tx>
                  <c:strRef>
                    <c:extLst>
                      <c:ext uri="{02D57815-91ED-43cb-92C2-25804820EDAC}">
                        <c15:formulaRef>
                          <c15:sqref>gesamt!$O$48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gesamt!$K$49:$K$55</c15:sqref>
                        </c15:formulaRef>
                      </c:ext>
                    </c:extLst>
                    <c:strCache>
                      <c:ptCount val="7"/>
                      <c:pt idx="0">
                        <c:v>im Ausbau</c:v>
                      </c:pt>
                      <c:pt idx="1">
                        <c:v>Sonstiger Tiefbau</c:v>
                      </c:pt>
                      <c:pt idx="2">
                        <c:v>Straßenbau</c:v>
                      </c:pt>
                      <c:pt idx="3">
                        <c:v>öffentlicher Hochbau</c:v>
                      </c:pt>
                      <c:pt idx="4">
                        <c:v>Wirtschaftsbau</c:v>
                      </c:pt>
                      <c:pt idx="5">
                        <c:v>Wohnungsbau</c:v>
                      </c:pt>
                      <c:pt idx="6">
                        <c:v>Insgesamt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gesamt!$O$49:$O$55</c15:sqref>
                        </c15:formulaRef>
                      </c:ext>
                    </c:extLst>
                    <c:numCache>
                      <c:formatCode>0.0%</c:formatCode>
                      <c:ptCount val="7"/>
                      <c:pt idx="0">
                        <c:v>1</c:v>
                      </c:pt>
                      <c:pt idx="1">
                        <c:v>1</c:v>
                      </c:pt>
                      <c:pt idx="2">
                        <c:v>1</c:v>
                      </c:pt>
                      <c:pt idx="3">
                        <c:v>1</c:v>
                      </c:pt>
                      <c:pt idx="4">
                        <c:v>1</c:v>
                      </c:pt>
                      <c:pt idx="5">
                        <c:v>1</c:v>
                      </c:pt>
                      <c:pt idx="6">
                        <c:v>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DDC7-4E2F-A653-02408ED39BE4}"/>
                  </c:ext>
                </c:extLst>
              </c15:ser>
            </c15:filteredBarSeries>
          </c:ext>
        </c:extLst>
      </c:barChart>
      <c:catAx>
        <c:axId val="3964927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96497320"/>
        <c:crosses val="autoZero"/>
        <c:auto val="1"/>
        <c:lblAlgn val="ctr"/>
        <c:lblOffset val="100"/>
        <c:noMultiLvlLbl val="0"/>
      </c:catAx>
      <c:valAx>
        <c:axId val="396497320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96492728"/>
        <c:crosses val="autoZero"/>
        <c:crossBetween val="between"/>
      </c:valAx>
      <c:spPr>
        <a:solidFill>
          <a:sysClr val="window" lastClr="FFFFFF"/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solidFill>
      <a:srgbClr val="DBEEF4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/>
      </a:pPr>
      <a:endParaRPr lang="de-D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gesamt!$R$50</c:f>
              <c:strCache>
                <c:ptCount val="1"/>
                <c:pt idx="0">
                  <c:v>gut</c:v>
                </c:pt>
              </c:strCache>
            </c:strRef>
          </c:tx>
          <c:spPr>
            <a:solidFill>
              <a:srgbClr val="0197C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gesamt!$Q$51:$Q$53</c:f>
              <c:strCache>
                <c:ptCount val="3"/>
                <c:pt idx="0">
                  <c:v>Frühjahrsumfage 2024</c:v>
                </c:pt>
                <c:pt idx="1">
                  <c:v>Herbstumfrage 2023</c:v>
                </c:pt>
                <c:pt idx="2">
                  <c:v>Frühjahrsumfrage 2023</c:v>
                </c:pt>
              </c:strCache>
            </c:strRef>
          </c:cat>
          <c:val>
            <c:numRef>
              <c:f>gesamt!$R$51:$R$53</c:f>
              <c:numCache>
                <c:formatCode>0.0%</c:formatCode>
                <c:ptCount val="3"/>
                <c:pt idx="0">
                  <c:v>0.14135227829495345</c:v>
                </c:pt>
                <c:pt idx="1">
                  <c:v>0.152</c:v>
                </c:pt>
                <c:pt idx="2">
                  <c:v>0.21679999999999999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19-46EA-A199-2F7AD02C5C14}"/>
            </c:ext>
          </c:extLst>
        </c:ser>
        <c:ser>
          <c:idx val="1"/>
          <c:order val="1"/>
          <c:tx>
            <c:strRef>
              <c:f>gesamt!$S$50</c:f>
              <c:strCache>
                <c:ptCount val="1"/>
                <c:pt idx="0">
                  <c:v>befriedigend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gesamt!$Q$51:$Q$53</c:f>
              <c:strCache>
                <c:ptCount val="3"/>
                <c:pt idx="0">
                  <c:v>Frühjahrsumfage 2024</c:v>
                </c:pt>
                <c:pt idx="1">
                  <c:v>Herbstumfrage 2023</c:v>
                </c:pt>
                <c:pt idx="2">
                  <c:v>Frühjahrsumfrage 2023</c:v>
                </c:pt>
              </c:strCache>
            </c:strRef>
          </c:cat>
          <c:val>
            <c:numRef>
              <c:f>gesamt!$S$51:$S$53</c:f>
              <c:numCache>
                <c:formatCode>0.0%</c:formatCode>
                <c:ptCount val="3"/>
                <c:pt idx="0">
                  <c:v>0.37334639882410581</c:v>
                </c:pt>
                <c:pt idx="1">
                  <c:v>0.39100000000000001</c:v>
                </c:pt>
                <c:pt idx="2">
                  <c:v>0.42809999999999998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319-46EA-A199-2F7AD02C5C14}"/>
            </c:ext>
          </c:extLst>
        </c:ser>
        <c:ser>
          <c:idx val="2"/>
          <c:order val="2"/>
          <c:tx>
            <c:strRef>
              <c:f>gesamt!$T$50</c:f>
              <c:strCache>
                <c:ptCount val="1"/>
                <c:pt idx="0">
                  <c:v>schlecht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gesamt!$Q$51:$Q$53</c:f>
              <c:strCache>
                <c:ptCount val="3"/>
                <c:pt idx="0">
                  <c:v>Frühjahrsumfage 2024</c:v>
                </c:pt>
                <c:pt idx="1">
                  <c:v>Herbstumfrage 2023</c:v>
                </c:pt>
                <c:pt idx="2">
                  <c:v>Frühjahrsumfrage 2023</c:v>
                </c:pt>
              </c:strCache>
            </c:strRef>
          </c:cat>
          <c:val>
            <c:numRef>
              <c:f>gesamt!$T$51:$T$53</c:f>
              <c:numCache>
                <c:formatCode>0.0%</c:formatCode>
                <c:ptCount val="3"/>
                <c:pt idx="0">
                  <c:v>0.48530132288094069</c:v>
                </c:pt>
                <c:pt idx="1">
                  <c:v>0.45700000000000002</c:v>
                </c:pt>
                <c:pt idx="2">
                  <c:v>0.35499999999999998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319-46EA-A199-2F7AD02C5C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96492728"/>
        <c:axId val="396497320"/>
      </c:barChart>
      <c:catAx>
        <c:axId val="3964927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96497320"/>
        <c:crosses val="autoZero"/>
        <c:auto val="1"/>
        <c:lblAlgn val="ctr"/>
        <c:lblOffset val="100"/>
        <c:noMultiLvlLbl val="0"/>
      </c:catAx>
      <c:valAx>
        <c:axId val="396497320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96492728"/>
        <c:crosses val="autoZero"/>
        <c:crossBetween val="between"/>
      </c:valAx>
      <c:spPr>
        <a:solidFill>
          <a:sysClr val="window" lastClr="FFFFFF"/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solidFill>
      <a:srgbClr val="DBEEF4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/>
      </a:pPr>
      <a:endParaRPr lang="de-D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gesamt!$E$132</c:f>
              <c:strCache>
                <c:ptCount val="1"/>
                <c:pt idx="0">
                  <c:v>besser</c:v>
                </c:pt>
              </c:strCache>
            </c:strRef>
          </c:tx>
          <c:spPr>
            <a:solidFill>
              <a:srgbClr val="0197C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gesamt!$D$133:$D$139</c:f>
              <c:strCache>
                <c:ptCount val="7"/>
                <c:pt idx="0">
                  <c:v>im Ausbau</c:v>
                </c:pt>
                <c:pt idx="1">
                  <c:v>Sonstiger Tiefbau</c:v>
                </c:pt>
                <c:pt idx="2">
                  <c:v>Straßenbau</c:v>
                </c:pt>
                <c:pt idx="3">
                  <c:v>öffentlicher Hochbau</c:v>
                </c:pt>
                <c:pt idx="4">
                  <c:v>Wirtschaftsbau</c:v>
                </c:pt>
                <c:pt idx="5">
                  <c:v>Wohnungsbau</c:v>
                </c:pt>
                <c:pt idx="6">
                  <c:v>Insgesamt</c:v>
                </c:pt>
              </c:strCache>
            </c:strRef>
          </c:cat>
          <c:val>
            <c:numRef>
              <c:f>gesamt!$E$133:$E$139</c:f>
              <c:numCache>
                <c:formatCode>0.0%</c:formatCode>
                <c:ptCount val="7"/>
                <c:pt idx="0">
                  <c:v>0.11604095563139932</c:v>
                </c:pt>
                <c:pt idx="1">
                  <c:v>5.6768558951965066E-2</c:v>
                </c:pt>
                <c:pt idx="2">
                  <c:v>4.5454545454545456E-2</c:v>
                </c:pt>
                <c:pt idx="3">
                  <c:v>3.7711313394018203E-2</c:v>
                </c:pt>
                <c:pt idx="4">
                  <c:v>5.1682692307692304E-2</c:v>
                </c:pt>
                <c:pt idx="5">
                  <c:v>7.3905109489051102E-2</c:v>
                </c:pt>
                <c:pt idx="6">
                  <c:v>6.4357651682633257E-2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00-4FAD-AA11-FB3DDCE0BBD8}"/>
            </c:ext>
          </c:extLst>
        </c:ser>
        <c:ser>
          <c:idx val="1"/>
          <c:order val="1"/>
          <c:tx>
            <c:strRef>
              <c:f>gesamt!$F$132</c:f>
              <c:strCache>
                <c:ptCount val="1"/>
                <c:pt idx="0">
                  <c:v>gleich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gesamt!$D$133:$D$139</c:f>
              <c:strCache>
                <c:ptCount val="7"/>
                <c:pt idx="0">
                  <c:v>im Ausbau</c:v>
                </c:pt>
                <c:pt idx="1">
                  <c:v>Sonstiger Tiefbau</c:v>
                </c:pt>
                <c:pt idx="2">
                  <c:v>Straßenbau</c:v>
                </c:pt>
                <c:pt idx="3">
                  <c:v>öffentlicher Hochbau</c:v>
                </c:pt>
                <c:pt idx="4">
                  <c:v>Wirtschaftsbau</c:v>
                </c:pt>
                <c:pt idx="5">
                  <c:v>Wohnungsbau</c:v>
                </c:pt>
                <c:pt idx="6">
                  <c:v>Insgesamt</c:v>
                </c:pt>
              </c:strCache>
            </c:strRef>
          </c:cat>
          <c:val>
            <c:numRef>
              <c:f>gesamt!$F$133:$F$139</c:f>
              <c:numCache>
                <c:formatCode>0.0%</c:formatCode>
                <c:ptCount val="7"/>
                <c:pt idx="0">
                  <c:v>0.58191126279863481</c:v>
                </c:pt>
                <c:pt idx="1">
                  <c:v>0.6506550218340611</c:v>
                </c:pt>
                <c:pt idx="2">
                  <c:v>0.57272727272727275</c:v>
                </c:pt>
                <c:pt idx="3">
                  <c:v>0.50585175552665795</c:v>
                </c:pt>
                <c:pt idx="4">
                  <c:v>0.54447115384615385</c:v>
                </c:pt>
                <c:pt idx="5">
                  <c:v>0.46441605839416056</c:v>
                </c:pt>
                <c:pt idx="6">
                  <c:v>0.53524932449029727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00-4FAD-AA11-FB3DDCE0BBD8}"/>
            </c:ext>
          </c:extLst>
        </c:ser>
        <c:ser>
          <c:idx val="2"/>
          <c:order val="2"/>
          <c:tx>
            <c:strRef>
              <c:f>gesamt!$G$132</c:f>
              <c:strCache>
                <c:ptCount val="1"/>
                <c:pt idx="0">
                  <c:v>schlechter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gesamt!$D$133:$D$139</c:f>
              <c:strCache>
                <c:ptCount val="7"/>
                <c:pt idx="0">
                  <c:v>im Ausbau</c:v>
                </c:pt>
                <c:pt idx="1">
                  <c:v>Sonstiger Tiefbau</c:v>
                </c:pt>
                <c:pt idx="2">
                  <c:v>Straßenbau</c:v>
                </c:pt>
                <c:pt idx="3">
                  <c:v>öffentlicher Hochbau</c:v>
                </c:pt>
                <c:pt idx="4">
                  <c:v>Wirtschaftsbau</c:v>
                </c:pt>
                <c:pt idx="5">
                  <c:v>Wohnungsbau</c:v>
                </c:pt>
                <c:pt idx="6">
                  <c:v>Insgesamt</c:v>
                </c:pt>
              </c:strCache>
            </c:strRef>
          </c:cat>
          <c:val>
            <c:numRef>
              <c:f>gesamt!$G$133:$G$139</c:f>
              <c:numCache>
                <c:formatCode>0.0%</c:formatCode>
                <c:ptCount val="7"/>
                <c:pt idx="0">
                  <c:v>0.30204778156996587</c:v>
                </c:pt>
                <c:pt idx="1">
                  <c:v>0.29257641921397382</c:v>
                </c:pt>
                <c:pt idx="2">
                  <c:v>0.38181818181818183</c:v>
                </c:pt>
                <c:pt idx="3">
                  <c:v>0.45643693107932382</c:v>
                </c:pt>
                <c:pt idx="4">
                  <c:v>0.40384615384615385</c:v>
                </c:pt>
                <c:pt idx="5">
                  <c:v>0.46167883211678834</c:v>
                </c:pt>
                <c:pt idx="6">
                  <c:v>0.40039302382706954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00-4FAD-AA11-FB3DDCE0BB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34059560"/>
        <c:axId val="634066120"/>
      </c:barChart>
      <c:catAx>
        <c:axId val="6340595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34066120"/>
        <c:crosses val="autoZero"/>
        <c:auto val="1"/>
        <c:lblAlgn val="ctr"/>
        <c:lblOffset val="100"/>
        <c:noMultiLvlLbl val="0"/>
      </c:catAx>
      <c:valAx>
        <c:axId val="6340661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34059560"/>
        <c:crosses val="autoZero"/>
        <c:crossBetween val="between"/>
      </c:valAx>
      <c:spPr>
        <a:solidFill>
          <a:sysClr val="window" lastClr="FFFFFF"/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solidFill>
      <a:srgbClr val="DBEEF4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>
          <a:solidFill>
            <a:sysClr val="windowText" lastClr="000000"/>
          </a:solidFill>
        </a:defRPr>
      </a:pPr>
      <a:endParaRPr lang="de-D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gesamt!$E$187</c:f>
              <c:strCache>
                <c:ptCount val="1"/>
                <c:pt idx="0">
                  <c:v>gut</c:v>
                </c:pt>
              </c:strCache>
            </c:strRef>
          </c:tx>
          <c:spPr>
            <a:solidFill>
              <a:srgbClr val="0197C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gesamt!$D$188:$D$194</c:f>
              <c:strCache>
                <c:ptCount val="7"/>
                <c:pt idx="0">
                  <c:v>im Ausbau</c:v>
                </c:pt>
                <c:pt idx="1">
                  <c:v>Sonstiger Tiefbau</c:v>
                </c:pt>
                <c:pt idx="2">
                  <c:v>Straßenbau</c:v>
                </c:pt>
                <c:pt idx="3">
                  <c:v>öffentlicher Hochbau</c:v>
                </c:pt>
                <c:pt idx="4">
                  <c:v>Wirtschaftsbau</c:v>
                </c:pt>
                <c:pt idx="5">
                  <c:v>Wohnungsbau</c:v>
                </c:pt>
                <c:pt idx="6">
                  <c:v>Insgesamt</c:v>
                </c:pt>
              </c:strCache>
            </c:strRef>
          </c:cat>
          <c:val>
            <c:numRef>
              <c:f>gesamt!$E$188:$E$194</c:f>
              <c:numCache>
                <c:formatCode>0.0%</c:formatCode>
                <c:ptCount val="7"/>
                <c:pt idx="0">
                  <c:v>0.18947368421052632</c:v>
                </c:pt>
                <c:pt idx="1">
                  <c:v>0.26351351351351349</c:v>
                </c:pt>
                <c:pt idx="2">
                  <c:v>0.12871287128712872</c:v>
                </c:pt>
                <c:pt idx="3">
                  <c:v>5.9805285118219746E-2</c:v>
                </c:pt>
                <c:pt idx="4">
                  <c:v>9.9009900990099015E-2</c:v>
                </c:pt>
                <c:pt idx="5">
                  <c:v>0.12293577981651377</c:v>
                </c:pt>
                <c:pt idx="6">
                  <c:v>0.13243518047788511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27-4338-9341-07C250FD4D65}"/>
            </c:ext>
          </c:extLst>
        </c:ser>
        <c:ser>
          <c:idx val="1"/>
          <c:order val="1"/>
          <c:tx>
            <c:strRef>
              <c:f>gesamt!$F$187</c:f>
              <c:strCache>
                <c:ptCount val="1"/>
                <c:pt idx="0">
                  <c:v>ausreichend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gesamt!$D$188:$D$194</c:f>
              <c:strCache>
                <c:ptCount val="7"/>
                <c:pt idx="0">
                  <c:v>im Ausbau</c:v>
                </c:pt>
                <c:pt idx="1">
                  <c:v>Sonstiger Tiefbau</c:v>
                </c:pt>
                <c:pt idx="2">
                  <c:v>Straßenbau</c:v>
                </c:pt>
                <c:pt idx="3">
                  <c:v>öffentlicher Hochbau</c:v>
                </c:pt>
                <c:pt idx="4">
                  <c:v>Wirtschaftsbau</c:v>
                </c:pt>
                <c:pt idx="5">
                  <c:v>Wohnungsbau</c:v>
                </c:pt>
                <c:pt idx="6">
                  <c:v>Insgesamt</c:v>
                </c:pt>
              </c:strCache>
            </c:strRef>
          </c:cat>
          <c:val>
            <c:numRef>
              <c:f>gesamt!$F$188:$F$194</c:f>
              <c:numCache>
                <c:formatCode>0.0%</c:formatCode>
                <c:ptCount val="7"/>
                <c:pt idx="0">
                  <c:v>0.41578947368421054</c:v>
                </c:pt>
                <c:pt idx="1">
                  <c:v>0.38738738738738737</c:v>
                </c:pt>
                <c:pt idx="2">
                  <c:v>0.39603960396039606</c:v>
                </c:pt>
                <c:pt idx="3">
                  <c:v>0.21974965229485396</c:v>
                </c:pt>
                <c:pt idx="4">
                  <c:v>0.30693069306930693</c:v>
                </c:pt>
                <c:pt idx="5">
                  <c:v>0.23761467889908258</c:v>
                </c:pt>
                <c:pt idx="6">
                  <c:v>0.30350788002033552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927-4338-9341-07C250FD4D65}"/>
            </c:ext>
          </c:extLst>
        </c:ser>
        <c:ser>
          <c:idx val="2"/>
          <c:order val="2"/>
          <c:tx>
            <c:strRef>
              <c:f>gesamt!$G$187</c:f>
              <c:strCache>
                <c:ptCount val="1"/>
                <c:pt idx="0">
                  <c:v>zu klein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gesamt!$D$188:$D$194</c:f>
              <c:strCache>
                <c:ptCount val="7"/>
                <c:pt idx="0">
                  <c:v>im Ausbau</c:v>
                </c:pt>
                <c:pt idx="1">
                  <c:v>Sonstiger Tiefbau</c:v>
                </c:pt>
                <c:pt idx="2">
                  <c:v>Straßenbau</c:v>
                </c:pt>
                <c:pt idx="3">
                  <c:v>öffentlicher Hochbau</c:v>
                </c:pt>
                <c:pt idx="4">
                  <c:v>Wirtschaftsbau</c:v>
                </c:pt>
                <c:pt idx="5">
                  <c:v>Wohnungsbau</c:v>
                </c:pt>
                <c:pt idx="6">
                  <c:v>Insgesamt</c:v>
                </c:pt>
              </c:strCache>
            </c:strRef>
          </c:cat>
          <c:val>
            <c:numRef>
              <c:f>gesamt!$G$188:$G$194</c:f>
              <c:numCache>
                <c:formatCode>0.0%</c:formatCode>
                <c:ptCount val="7"/>
                <c:pt idx="0">
                  <c:v>0.39473684210526316</c:v>
                </c:pt>
                <c:pt idx="1">
                  <c:v>0.34909909909909909</c:v>
                </c:pt>
                <c:pt idx="2">
                  <c:v>0.47524752475247523</c:v>
                </c:pt>
                <c:pt idx="3">
                  <c:v>0.72044506258692631</c:v>
                </c:pt>
                <c:pt idx="4">
                  <c:v>0.59405940594059403</c:v>
                </c:pt>
                <c:pt idx="5">
                  <c:v>0.63944954128440368</c:v>
                </c:pt>
                <c:pt idx="6">
                  <c:v>0.56405693950177938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927-4338-9341-07C250FD4D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34059560"/>
        <c:axId val="634066120"/>
      </c:barChart>
      <c:catAx>
        <c:axId val="6340595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34066120"/>
        <c:crosses val="autoZero"/>
        <c:auto val="1"/>
        <c:lblAlgn val="ctr"/>
        <c:lblOffset val="100"/>
        <c:noMultiLvlLbl val="0"/>
      </c:catAx>
      <c:valAx>
        <c:axId val="6340661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34059560"/>
        <c:crosses val="autoZero"/>
        <c:crossBetween val="between"/>
      </c:valAx>
      <c:spPr>
        <a:solidFill>
          <a:sysClr val="window" lastClr="FFFFFF"/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solidFill>
      <a:srgbClr val="DBEEF4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>
          <a:solidFill>
            <a:sysClr val="windowText" lastClr="000000"/>
          </a:solidFill>
        </a:defRPr>
      </a:pPr>
      <a:endParaRPr lang="de-DE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gesamt!$M$153</c:f>
              <c:strCache>
                <c:ptCount val="1"/>
                <c:pt idx="0">
                  <c:v>gut</c:v>
                </c:pt>
              </c:strCache>
            </c:strRef>
          </c:tx>
          <c:spPr>
            <a:solidFill>
              <a:srgbClr val="0197C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gesamt!$L$154:$L$156</c:f>
              <c:strCache>
                <c:ptCount val="3"/>
                <c:pt idx="0">
                  <c:v>Frühjahrsumfage 2024</c:v>
                </c:pt>
                <c:pt idx="1">
                  <c:v>Herbstumfrage 2023</c:v>
                </c:pt>
                <c:pt idx="2">
                  <c:v>Frühjahrsumfrage 2023</c:v>
                </c:pt>
              </c:strCache>
            </c:strRef>
          </c:cat>
          <c:val>
            <c:numRef>
              <c:f>gesamt!$M$154:$M$156</c:f>
              <c:numCache>
                <c:formatCode>0.0%</c:formatCode>
                <c:ptCount val="3"/>
                <c:pt idx="0">
                  <c:v>0.13243518047788511</c:v>
                </c:pt>
                <c:pt idx="1">
                  <c:v>0.113</c:v>
                </c:pt>
                <c:pt idx="2">
                  <c:v>0.1837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AA-4718-B92B-C6F6F075A49E}"/>
            </c:ext>
          </c:extLst>
        </c:ser>
        <c:ser>
          <c:idx val="1"/>
          <c:order val="1"/>
          <c:tx>
            <c:strRef>
              <c:f>gesamt!$N$153</c:f>
              <c:strCache>
                <c:ptCount val="1"/>
                <c:pt idx="0">
                  <c:v>ausreichend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gesamt!$L$154:$L$156</c:f>
              <c:strCache>
                <c:ptCount val="3"/>
                <c:pt idx="0">
                  <c:v>Frühjahrsumfage 2024</c:v>
                </c:pt>
                <c:pt idx="1">
                  <c:v>Herbstumfrage 2023</c:v>
                </c:pt>
                <c:pt idx="2">
                  <c:v>Frühjahrsumfrage 2023</c:v>
                </c:pt>
              </c:strCache>
            </c:strRef>
          </c:cat>
          <c:val>
            <c:numRef>
              <c:f>gesamt!$N$154:$N$156</c:f>
              <c:numCache>
                <c:formatCode>0.0%</c:formatCode>
                <c:ptCount val="3"/>
                <c:pt idx="0">
                  <c:v>0.30350788002033552</c:v>
                </c:pt>
                <c:pt idx="1">
                  <c:v>0.29599999999999999</c:v>
                </c:pt>
                <c:pt idx="2">
                  <c:v>0.38200000000000001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1AA-4718-B92B-C6F6F075A49E}"/>
            </c:ext>
          </c:extLst>
        </c:ser>
        <c:ser>
          <c:idx val="2"/>
          <c:order val="2"/>
          <c:tx>
            <c:strRef>
              <c:f>gesamt!$O$153</c:f>
              <c:strCache>
                <c:ptCount val="1"/>
                <c:pt idx="0">
                  <c:v>zu klein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gesamt!$L$154:$L$156</c:f>
              <c:strCache>
                <c:ptCount val="3"/>
                <c:pt idx="0">
                  <c:v>Frühjahrsumfage 2024</c:v>
                </c:pt>
                <c:pt idx="1">
                  <c:v>Herbstumfrage 2023</c:v>
                </c:pt>
                <c:pt idx="2">
                  <c:v>Frühjahrsumfrage 2023</c:v>
                </c:pt>
              </c:strCache>
            </c:strRef>
          </c:cat>
          <c:val>
            <c:numRef>
              <c:f>gesamt!$O$154:$O$156</c:f>
              <c:numCache>
                <c:formatCode>0.0%</c:formatCode>
                <c:ptCount val="3"/>
                <c:pt idx="0">
                  <c:v>0.56405693950177938</c:v>
                </c:pt>
                <c:pt idx="1">
                  <c:v>0.59099999999999997</c:v>
                </c:pt>
                <c:pt idx="2">
                  <c:v>0.43430000000000002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1AA-4718-B92B-C6F6F075A4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34059560"/>
        <c:axId val="634066120"/>
      </c:barChart>
      <c:catAx>
        <c:axId val="6340595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34066120"/>
        <c:crosses val="autoZero"/>
        <c:auto val="1"/>
        <c:lblAlgn val="ctr"/>
        <c:lblOffset val="100"/>
        <c:noMultiLvlLbl val="0"/>
      </c:catAx>
      <c:valAx>
        <c:axId val="6340661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34059560"/>
        <c:crosses val="autoZero"/>
        <c:crossBetween val="between"/>
      </c:valAx>
      <c:spPr>
        <a:solidFill>
          <a:sysClr val="window" lastClr="FFFFFF"/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solidFill>
      <a:srgbClr val="DBEEF4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>
          <a:solidFill>
            <a:sysClr val="windowText" lastClr="000000"/>
          </a:solidFill>
        </a:defRPr>
      </a:pPr>
      <a:endParaRPr lang="de-DE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gesamt!$E$302</c:f>
              <c:strCache>
                <c:ptCount val="1"/>
                <c:pt idx="0">
                  <c:v>bis 40 %</c:v>
                </c:pt>
              </c:strCache>
            </c:strRef>
          </c:tx>
          <c:spPr>
            <a:solidFill>
              <a:srgbClr val="0197C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gesamt!$D$303:$D$305</c:f>
              <c:strCache>
                <c:ptCount val="3"/>
                <c:pt idx="0">
                  <c:v>Frühjahrsumfage 2024</c:v>
                </c:pt>
                <c:pt idx="1">
                  <c:v>Herbstumfrage 2023</c:v>
                </c:pt>
                <c:pt idx="2">
                  <c:v>Frühjahrsumfrage 2023</c:v>
                </c:pt>
              </c:strCache>
            </c:strRef>
          </c:cat>
          <c:val>
            <c:numRef>
              <c:f>gesamt!$E$303:$E$305</c:f>
              <c:numCache>
                <c:formatCode>0.0%</c:formatCode>
                <c:ptCount val="3"/>
                <c:pt idx="0">
                  <c:v>0.27532467532467531</c:v>
                </c:pt>
                <c:pt idx="1">
                  <c:v>0.26300000000000001</c:v>
                </c:pt>
                <c:pt idx="2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65-4424-A100-887617B3AF40}"/>
            </c:ext>
          </c:extLst>
        </c:ser>
        <c:ser>
          <c:idx val="1"/>
          <c:order val="1"/>
          <c:tx>
            <c:strRef>
              <c:f>gesamt!$F$302</c:f>
              <c:strCache>
                <c:ptCount val="1"/>
                <c:pt idx="0">
                  <c:v>bis 50 % 
und 60 %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gesamt!$D$303:$D$305</c:f>
              <c:strCache>
                <c:ptCount val="3"/>
                <c:pt idx="0">
                  <c:v>Frühjahrsumfage 2024</c:v>
                </c:pt>
                <c:pt idx="1">
                  <c:v>Herbstumfrage 2023</c:v>
                </c:pt>
                <c:pt idx="2">
                  <c:v>Frühjahrsumfrage 2023</c:v>
                </c:pt>
              </c:strCache>
            </c:strRef>
          </c:cat>
          <c:val>
            <c:numRef>
              <c:f>gesamt!$F$303:$F$305</c:f>
              <c:numCache>
                <c:formatCode>0.0%</c:formatCode>
                <c:ptCount val="3"/>
                <c:pt idx="0">
                  <c:v>0.34155844155844156</c:v>
                </c:pt>
                <c:pt idx="1">
                  <c:v>0.34499999999999997</c:v>
                </c:pt>
                <c:pt idx="2">
                  <c:v>0.31799999999999995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C65-4424-A100-887617B3AF40}"/>
            </c:ext>
          </c:extLst>
        </c:ser>
        <c:ser>
          <c:idx val="2"/>
          <c:order val="2"/>
          <c:tx>
            <c:strRef>
              <c:f>gesamt!$G$302</c:f>
              <c:strCache>
                <c:ptCount val="1"/>
                <c:pt idx="0">
                  <c:v>bis 70 %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gesamt!$D$303:$D$305</c:f>
              <c:strCache>
                <c:ptCount val="3"/>
                <c:pt idx="0">
                  <c:v>Frühjahrsumfage 2024</c:v>
                </c:pt>
                <c:pt idx="1">
                  <c:v>Herbstumfrage 2023</c:v>
                </c:pt>
                <c:pt idx="2">
                  <c:v>Frühjahrsumfrage 2023</c:v>
                </c:pt>
              </c:strCache>
            </c:strRef>
          </c:cat>
          <c:val>
            <c:numRef>
              <c:f>gesamt!$G$303:$G$305</c:f>
              <c:numCache>
                <c:formatCode>0.0%</c:formatCode>
                <c:ptCount val="3"/>
                <c:pt idx="0">
                  <c:v>0.15454545454545454</c:v>
                </c:pt>
                <c:pt idx="1">
                  <c:v>0.17199999999999999</c:v>
                </c:pt>
                <c:pt idx="2">
                  <c:v>0.191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C65-4424-A100-887617B3AF40}"/>
            </c:ext>
          </c:extLst>
        </c:ser>
        <c:ser>
          <c:idx val="3"/>
          <c:order val="3"/>
          <c:tx>
            <c:strRef>
              <c:f>gesamt!$H$302</c:f>
              <c:strCache>
                <c:ptCount val="1"/>
                <c:pt idx="0">
                  <c:v>über 70 %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gesamt!$D$303:$D$305</c:f>
              <c:strCache>
                <c:ptCount val="3"/>
                <c:pt idx="0">
                  <c:v>Frühjahrsumfage 2024</c:v>
                </c:pt>
                <c:pt idx="1">
                  <c:v>Herbstumfrage 2023</c:v>
                </c:pt>
                <c:pt idx="2">
                  <c:v>Frühjahrsumfrage 2023</c:v>
                </c:pt>
              </c:strCache>
            </c:strRef>
          </c:cat>
          <c:val>
            <c:numRef>
              <c:f>gesamt!$H$303:$H$305</c:f>
              <c:numCache>
                <c:formatCode>0.0%</c:formatCode>
                <c:ptCount val="3"/>
                <c:pt idx="0">
                  <c:v>0.22857142857142856</c:v>
                </c:pt>
                <c:pt idx="1">
                  <c:v>0.221</c:v>
                </c:pt>
                <c:pt idx="2">
                  <c:v>0.30100000000000005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C65-4424-A100-887617B3AF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96492728"/>
        <c:axId val="396497320"/>
      </c:barChart>
      <c:catAx>
        <c:axId val="3964927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96497320"/>
        <c:crosses val="autoZero"/>
        <c:auto val="1"/>
        <c:lblAlgn val="ctr"/>
        <c:lblOffset val="100"/>
        <c:noMultiLvlLbl val="0"/>
      </c:catAx>
      <c:valAx>
        <c:axId val="396497320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96492728"/>
        <c:crosses val="autoZero"/>
        <c:crossBetween val="between"/>
      </c:valAx>
      <c:spPr>
        <a:solidFill>
          <a:sysClr val="window" lastClr="FFFFFF"/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solidFill>
      <a:srgbClr val="DBEEF4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C7FDBB-E3B2-42DE-A9D7-F44DD2006206}" type="datetimeFigureOut">
              <a:rPr lang="de-DE" smtClean="0"/>
              <a:t>27.05.2024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55DAC2-ACCD-4A52-B3FB-AD16F2434F3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70421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999731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55DAC2-ACCD-4A52-B3FB-AD16F2434F37}" type="slidenum">
              <a:rPr lang="de-DE" smtClean="0"/>
              <a:t>14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406484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55DAC2-ACCD-4A52-B3FB-AD16F2434F37}" type="slidenum">
              <a:rPr lang="de-DE" smtClean="0"/>
              <a:t>21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055631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55DAC2-ACCD-4A52-B3FB-AD16F2434F37}" type="slidenum">
              <a:rPr lang="de-DE" smtClean="0"/>
              <a:t>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50251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10564-F6DC-44BB-A919-9D4B6A0E68E9}" type="datetimeFigureOut">
              <a:rPr lang="de-DE" smtClean="0"/>
              <a:t>27.05.2024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E0B02-57D4-4F60-8667-45651CE9C896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84026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10564-F6DC-44BB-A919-9D4B6A0E68E9}" type="datetimeFigureOut">
              <a:rPr lang="de-DE" smtClean="0"/>
              <a:t>27.05.2024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E0B02-57D4-4F60-8667-45651CE9C896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39857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10564-F6DC-44BB-A919-9D4B6A0E68E9}" type="datetimeFigureOut">
              <a:rPr lang="de-DE" smtClean="0"/>
              <a:t>27.05.2024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E0B02-57D4-4F60-8667-45651CE9C896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051834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_Zwischenfolie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1"/>
          <p:cNvSpPr/>
          <p:nvPr userDrawn="1"/>
        </p:nvSpPr>
        <p:spPr bwMode="gray">
          <a:xfrm>
            <a:off x="1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0413" h="6858000">
                <a:moveTo>
                  <a:pt x="0" y="0"/>
                </a:moveTo>
                <a:lnTo>
                  <a:pt x="5662600" y="0"/>
                </a:lnTo>
                <a:lnTo>
                  <a:pt x="7094829" y="866876"/>
                </a:lnTo>
                <a:lnTo>
                  <a:pt x="7094319" y="867198"/>
                </a:lnTo>
                <a:lnTo>
                  <a:pt x="10331299" y="2826425"/>
                </a:lnTo>
                <a:lnTo>
                  <a:pt x="12190413" y="1701171"/>
                </a:lnTo>
                <a:lnTo>
                  <a:pt x="12190413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defRPr/>
            </a:pPr>
            <a:endParaRPr lang="de-DE" sz="1800" dirty="0"/>
          </a:p>
        </p:txBody>
      </p:sp>
      <p:grpSp>
        <p:nvGrpSpPr>
          <p:cNvPr id="6" name="Group 6"/>
          <p:cNvGrpSpPr>
            <a:grpSpLocks noChangeAspect="1"/>
          </p:cNvGrpSpPr>
          <p:nvPr userDrawn="1"/>
        </p:nvGrpSpPr>
        <p:grpSpPr bwMode="auto">
          <a:xfrm>
            <a:off x="9027701" y="585789"/>
            <a:ext cx="2619716" cy="763587"/>
            <a:chOff x="3148" y="1953"/>
            <a:chExt cx="1428" cy="416"/>
          </a:xfrm>
        </p:grpSpPr>
        <p:sp>
          <p:nvSpPr>
            <p:cNvPr id="7" name="Freeform 7"/>
            <p:cNvSpPr>
              <a:spLocks/>
            </p:cNvSpPr>
            <p:nvPr/>
          </p:nvSpPr>
          <p:spPr bwMode="gray">
            <a:xfrm>
              <a:off x="4201" y="1953"/>
              <a:ext cx="149" cy="91"/>
            </a:xfrm>
            <a:custGeom>
              <a:avLst/>
              <a:gdLst>
                <a:gd name="T0" fmla="*/ 0 w 149"/>
                <a:gd name="T1" fmla="*/ 45 h 91"/>
                <a:gd name="T2" fmla="*/ 74 w 149"/>
                <a:gd name="T3" fmla="*/ 0 h 91"/>
                <a:gd name="T4" fmla="*/ 149 w 149"/>
                <a:gd name="T5" fmla="*/ 45 h 91"/>
                <a:gd name="T6" fmla="*/ 74 w 149"/>
                <a:gd name="T7" fmla="*/ 91 h 91"/>
                <a:gd name="T8" fmla="*/ 0 w 149"/>
                <a:gd name="T9" fmla="*/ 45 h 91"/>
                <a:gd name="T10" fmla="*/ 0 w 149"/>
                <a:gd name="T11" fmla="*/ 45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9" h="91">
                  <a:moveTo>
                    <a:pt x="0" y="45"/>
                  </a:moveTo>
                  <a:lnTo>
                    <a:pt x="74" y="0"/>
                  </a:lnTo>
                  <a:lnTo>
                    <a:pt x="149" y="45"/>
                  </a:lnTo>
                  <a:lnTo>
                    <a:pt x="74" y="91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800" dirty="0">
                <a:latin typeface="+mn-lt"/>
                <a:cs typeface="+mn-cs"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gray">
            <a:xfrm>
              <a:off x="4426" y="1998"/>
              <a:ext cx="74" cy="125"/>
            </a:xfrm>
            <a:custGeom>
              <a:avLst/>
              <a:gdLst>
                <a:gd name="T0" fmla="*/ 76 w 76"/>
                <a:gd name="T1" fmla="*/ 0 h 125"/>
                <a:gd name="T2" fmla="*/ 0 w 76"/>
                <a:gd name="T3" fmla="*/ 46 h 125"/>
                <a:gd name="T4" fmla="*/ 0 w 76"/>
                <a:gd name="T5" fmla="*/ 125 h 125"/>
                <a:gd name="T6" fmla="*/ 76 w 76"/>
                <a:gd name="T7" fmla="*/ 77 h 125"/>
                <a:gd name="T8" fmla="*/ 76 w 76"/>
                <a:gd name="T9" fmla="*/ 0 h 125"/>
                <a:gd name="T10" fmla="*/ 76 w 76"/>
                <a:gd name="T11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6" h="125">
                  <a:moveTo>
                    <a:pt x="76" y="0"/>
                  </a:moveTo>
                  <a:lnTo>
                    <a:pt x="0" y="46"/>
                  </a:lnTo>
                  <a:lnTo>
                    <a:pt x="0" y="125"/>
                  </a:lnTo>
                  <a:lnTo>
                    <a:pt x="76" y="77"/>
                  </a:lnTo>
                  <a:lnTo>
                    <a:pt x="76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8AC2"/>
            </a:solidFill>
            <a:ln>
              <a:noFill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800" dirty="0">
                <a:latin typeface="+mn-lt"/>
                <a:cs typeface="+mn-cs"/>
              </a:endParaRPr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gray">
            <a:xfrm>
              <a:off x="4350" y="1953"/>
              <a:ext cx="151" cy="91"/>
            </a:xfrm>
            <a:custGeom>
              <a:avLst/>
              <a:gdLst>
                <a:gd name="T0" fmla="*/ 0 w 152"/>
                <a:gd name="T1" fmla="*/ 45 h 91"/>
                <a:gd name="T2" fmla="*/ 76 w 152"/>
                <a:gd name="T3" fmla="*/ 0 h 91"/>
                <a:gd name="T4" fmla="*/ 152 w 152"/>
                <a:gd name="T5" fmla="*/ 45 h 91"/>
                <a:gd name="T6" fmla="*/ 76 w 152"/>
                <a:gd name="T7" fmla="*/ 91 h 91"/>
                <a:gd name="T8" fmla="*/ 0 w 152"/>
                <a:gd name="T9" fmla="*/ 45 h 91"/>
                <a:gd name="T10" fmla="*/ 0 w 152"/>
                <a:gd name="T11" fmla="*/ 45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" h="91">
                  <a:moveTo>
                    <a:pt x="0" y="45"/>
                  </a:moveTo>
                  <a:lnTo>
                    <a:pt x="76" y="0"/>
                  </a:lnTo>
                  <a:lnTo>
                    <a:pt x="152" y="45"/>
                  </a:lnTo>
                  <a:lnTo>
                    <a:pt x="76" y="91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800" dirty="0">
                <a:latin typeface="+mn-lt"/>
                <a:cs typeface="+mn-cs"/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gray">
            <a:xfrm>
              <a:off x="4201" y="2123"/>
              <a:ext cx="74" cy="124"/>
            </a:xfrm>
            <a:custGeom>
              <a:avLst/>
              <a:gdLst>
                <a:gd name="T0" fmla="*/ 74 w 74"/>
                <a:gd name="T1" fmla="*/ 0 h 124"/>
                <a:gd name="T2" fmla="*/ 0 w 74"/>
                <a:gd name="T3" fmla="*/ 45 h 124"/>
                <a:gd name="T4" fmla="*/ 0 w 74"/>
                <a:gd name="T5" fmla="*/ 124 h 124"/>
                <a:gd name="T6" fmla="*/ 74 w 74"/>
                <a:gd name="T7" fmla="*/ 76 h 124"/>
                <a:gd name="T8" fmla="*/ 74 w 74"/>
                <a:gd name="T9" fmla="*/ 0 h 124"/>
                <a:gd name="T10" fmla="*/ 74 w 74"/>
                <a:gd name="T11" fmla="*/ 0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124">
                  <a:moveTo>
                    <a:pt x="74" y="0"/>
                  </a:moveTo>
                  <a:lnTo>
                    <a:pt x="0" y="45"/>
                  </a:lnTo>
                  <a:lnTo>
                    <a:pt x="0" y="124"/>
                  </a:lnTo>
                  <a:lnTo>
                    <a:pt x="74" y="76"/>
                  </a:lnTo>
                  <a:lnTo>
                    <a:pt x="74" y="0"/>
                  </a:lnTo>
                  <a:lnTo>
                    <a:pt x="74" y="0"/>
                  </a:lnTo>
                  <a:close/>
                </a:path>
              </a:pathLst>
            </a:custGeom>
            <a:solidFill>
              <a:srgbClr val="008AC2"/>
            </a:solidFill>
            <a:ln>
              <a:noFill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800" dirty="0">
                <a:latin typeface="+mn-lt"/>
                <a:cs typeface="+mn-cs"/>
              </a:endParaRPr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gray">
            <a:xfrm>
              <a:off x="4125" y="2075"/>
              <a:ext cx="150" cy="93"/>
            </a:xfrm>
            <a:custGeom>
              <a:avLst/>
              <a:gdLst>
                <a:gd name="T0" fmla="*/ 0 w 150"/>
                <a:gd name="T1" fmla="*/ 48 h 93"/>
                <a:gd name="T2" fmla="*/ 76 w 150"/>
                <a:gd name="T3" fmla="*/ 0 h 93"/>
                <a:gd name="T4" fmla="*/ 150 w 150"/>
                <a:gd name="T5" fmla="*/ 48 h 93"/>
                <a:gd name="T6" fmla="*/ 76 w 150"/>
                <a:gd name="T7" fmla="*/ 93 h 93"/>
                <a:gd name="T8" fmla="*/ 0 w 150"/>
                <a:gd name="T9" fmla="*/ 48 h 93"/>
                <a:gd name="T10" fmla="*/ 0 w 150"/>
                <a:gd name="T11" fmla="*/ 48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0" h="93">
                  <a:moveTo>
                    <a:pt x="0" y="48"/>
                  </a:moveTo>
                  <a:lnTo>
                    <a:pt x="76" y="0"/>
                  </a:lnTo>
                  <a:lnTo>
                    <a:pt x="150" y="48"/>
                  </a:lnTo>
                  <a:lnTo>
                    <a:pt x="76" y="93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800" dirty="0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gray">
            <a:xfrm>
              <a:off x="4350" y="2123"/>
              <a:ext cx="76" cy="124"/>
            </a:xfrm>
            <a:custGeom>
              <a:avLst/>
              <a:gdLst>
                <a:gd name="T0" fmla="*/ 76 w 76"/>
                <a:gd name="T1" fmla="*/ 0 h 124"/>
                <a:gd name="T2" fmla="*/ 0 w 76"/>
                <a:gd name="T3" fmla="*/ 45 h 124"/>
                <a:gd name="T4" fmla="*/ 0 w 76"/>
                <a:gd name="T5" fmla="*/ 124 h 124"/>
                <a:gd name="T6" fmla="*/ 76 w 76"/>
                <a:gd name="T7" fmla="*/ 76 h 124"/>
                <a:gd name="T8" fmla="*/ 76 w 76"/>
                <a:gd name="T9" fmla="*/ 0 h 124"/>
                <a:gd name="T10" fmla="*/ 76 w 76"/>
                <a:gd name="T11" fmla="*/ 0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6" h="124">
                  <a:moveTo>
                    <a:pt x="76" y="0"/>
                  </a:moveTo>
                  <a:lnTo>
                    <a:pt x="0" y="45"/>
                  </a:lnTo>
                  <a:lnTo>
                    <a:pt x="0" y="124"/>
                  </a:lnTo>
                  <a:lnTo>
                    <a:pt x="76" y="76"/>
                  </a:lnTo>
                  <a:lnTo>
                    <a:pt x="76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8AC2"/>
            </a:solidFill>
            <a:ln>
              <a:noFill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800" dirty="0">
                <a:latin typeface="+mn-lt"/>
                <a:cs typeface="+mn-cs"/>
              </a:endParaRPr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gray">
            <a:xfrm>
              <a:off x="4275" y="2075"/>
              <a:ext cx="151" cy="93"/>
            </a:xfrm>
            <a:custGeom>
              <a:avLst/>
              <a:gdLst>
                <a:gd name="T0" fmla="*/ 0 w 151"/>
                <a:gd name="T1" fmla="*/ 48 h 93"/>
                <a:gd name="T2" fmla="*/ 75 w 151"/>
                <a:gd name="T3" fmla="*/ 0 h 93"/>
                <a:gd name="T4" fmla="*/ 151 w 151"/>
                <a:gd name="T5" fmla="*/ 48 h 93"/>
                <a:gd name="T6" fmla="*/ 75 w 151"/>
                <a:gd name="T7" fmla="*/ 93 h 93"/>
                <a:gd name="T8" fmla="*/ 0 w 151"/>
                <a:gd name="T9" fmla="*/ 48 h 93"/>
                <a:gd name="T10" fmla="*/ 0 w 151"/>
                <a:gd name="T11" fmla="*/ 48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1" h="93">
                  <a:moveTo>
                    <a:pt x="0" y="48"/>
                  </a:moveTo>
                  <a:lnTo>
                    <a:pt x="75" y="0"/>
                  </a:lnTo>
                  <a:lnTo>
                    <a:pt x="151" y="48"/>
                  </a:lnTo>
                  <a:lnTo>
                    <a:pt x="75" y="93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800" dirty="0">
                <a:latin typeface="+mn-lt"/>
                <a:cs typeface="+mn-cs"/>
              </a:endParaRPr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gray">
            <a:xfrm>
              <a:off x="4275" y="2247"/>
              <a:ext cx="75" cy="122"/>
            </a:xfrm>
            <a:custGeom>
              <a:avLst/>
              <a:gdLst>
                <a:gd name="T0" fmla="*/ 75 w 75"/>
                <a:gd name="T1" fmla="*/ 0 h 122"/>
                <a:gd name="T2" fmla="*/ 0 w 75"/>
                <a:gd name="T3" fmla="*/ 46 h 122"/>
                <a:gd name="T4" fmla="*/ 0 w 75"/>
                <a:gd name="T5" fmla="*/ 122 h 122"/>
                <a:gd name="T6" fmla="*/ 75 w 75"/>
                <a:gd name="T7" fmla="*/ 77 h 122"/>
                <a:gd name="T8" fmla="*/ 75 w 75"/>
                <a:gd name="T9" fmla="*/ 0 h 122"/>
                <a:gd name="T10" fmla="*/ 75 w 75"/>
                <a:gd name="T11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5" h="122">
                  <a:moveTo>
                    <a:pt x="75" y="0"/>
                  </a:moveTo>
                  <a:lnTo>
                    <a:pt x="0" y="46"/>
                  </a:lnTo>
                  <a:lnTo>
                    <a:pt x="0" y="122"/>
                  </a:lnTo>
                  <a:lnTo>
                    <a:pt x="75" y="77"/>
                  </a:lnTo>
                  <a:lnTo>
                    <a:pt x="75" y="0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008AC2"/>
            </a:solidFill>
            <a:ln>
              <a:noFill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800" dirty="0">
                <a:latin typeface="+mn-lt"/>
                <a:cs typeface="+mn-cs"/>
              </a:endParaRPr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gray">
            <a:xfrm>
              <a:off x="4201" y="2199"/>
              <a:ext cx="149" cy="94"/>
            </a:xfrm>
            <a:custGeom>
              <a:avLst/>
              <a:gdLst>
                <a:gd name="T0" fmla="*/ 0 w 149"/>
                <a:gd name="T1" fmla="*/ 48 h 94"/>
                <a:gd name="T2" fmla="*/ 74 w 149"/>
                <a:gd name="T3" fmla="*/ 0 h 94"/>
                <a:gd name="T4" fmla="*/ 149 w 149"/>
                <a:gd name="T5" fmla="*/ 48 h 94"/>
                <a:gd name="T6" fmla="*/ 74 w 149"/>
                <a:gd name="T7" fmla="*/ 94 h 94"/>
                <a:gd name="T8" fmla="*/ 0 w 149"/>
                <a:gd name="T9" fmla="*/ 48 h 94"/>
                <a:gd name="T10" fmla="*/ 0 w 149"/>
                <a:gd name="T11" fmla="*/ 48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9" h="94">
                  <a:moveTo>
                    <a:pt x="0" y="48"/>
                  </a:moveTo>
                  <a:lnTo>
                    <a:pt x="74" y="0"/>
                  </a:lnTo>
                  <a:lnTo>
                    <a:pt x="149" y="48"/>
                  </a:lnTo>
                  <a:lnTo>
                    <a:pt x="74" y="94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800" dirty="0">
                <a:latin typeface="+mn-lt"/>
                <a:cs typeface="+mn-cs"/>
              </a:endParaRPr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gray">
            <a:xfrm>
              <a:off x="4426" y="2247"/>
              <a:ext cx="74" cy="122"/>
            </a:xfrm>
            <a:custGeom>
              <a:avLst/>
              <a:gdLst>
                <a:gd name="T0" fmla="*/ 76 w 76"/>
                <a:gd name="T1" fmla="*/ 0 h 122"/>
                <a:gd name="T2" fmla="*/ 0 w 76"/>
                <a:gd name="T3" fmla="*/ 46 h 122"/>
                <a:gd name="T4" fmla="*/ 0 w 76"/>
                <a:gd name="T5" fmla="*/ 122 h 122"/>
                <a:gd name="T6" fmla="*/ 76 w 76"/>
                <a:gd name="T7" fmla="*/ 77 h 122"/>
                <a:gd name="T8" fmla="*/ 76 w 76"/>
                <a:gd name="T9" fmla="*/ 0 h 122"/>
                <a:gd name="T10" fmla="*/ 76 w 76"/>
                <a:gd name="T11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6" h="122">
                  <a:moveTo>
                    <a:pt x="76" y="0"/>
                  </a:moveTo>
                  <a:lnTo>
                    <a:pt x="0" y="46"/>
                  </a:lnTo>
                  <a:lnTo>
                    <a:pt x="0" y="122"/>
                  </a:lnTo>
                  <a:lnTo>
                    <a:pt x="76" y="77"/>
                  </a:lnTo>
                  <a:lnTo>
                    <a:pt x="76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8AC2"/>
            </a:solidFill>
            <a:ln>
              <a:noFill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800" dirty="0">
                <a:latin typeface="+mn-lt"/>
                <a:cs typeface="+mn-cs"/>
              </a:endParaRPr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gray">
            <a:xfrm>
              <a:off x="4350" y="2199"/>
              <a:ext cx="151" cy="94"/>
            </a:xfrm>
            <a:custGeom>
              <a:avLst/>
              <a:gdLst>
                <a:gd name="T0" fmla="*/ 0 w 152"/>
                <a:gd name="T1" fmla="*/ 48 h 94"/>
                <a:gd name="T2" fmla="*/ 76 w 152"/>
                <a:gd name="T3" fmla="*/ 0 h 94"/>
                <a:gd name="T4" fmla="*/ 152 w 152"/>
                <a:gd name="T5" fmla="*/ 48 h 94"/>
                <a:gd name="T6" fmla="*/ 76 w 152"/>
                <a:gd name="T7" fmla="*/ 94 h 94"/>
                <a:gd name="T8" fmla="*/ 0 w 152"/>
                <a:gd name="T9" fmla="*/ 48 h 94"/>
                <a:gd name="T10" fmla="*/ 0 w 152"/>
                <a:gd name="T11" fmla="*/ 48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" h="94">
                  <a:moveTo>
                    <a:pt x="0" y="48"/>
                  </a:moveTo>
                  <a:lnTo>
                    <a:pt x="76" y="0"/>
                  </a:lnTo>
                  <a:lnTo>
                    <a:pt x="152" y="48"/>
                  </a:lnTo>
                  <a:lnTo>
                    <a:pt x="76" y="94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800" dirty="0">
                <a:latin typeface="+mn-lt"/>
                <a:cs typeface="+mn-cs"/>
              </a:endParaRPr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gray">
            <a:xfrm>
              <a:off x="4502" y="2123"/>
              <a:ext cx="74" cy="124"/>
            </a:xfrm>
            <a:custGeom>
              <a:avLst/>
              <a:gdLst>
                <a:gd name="T0" fmla="*/ 74 w 74"/>
                <a:gd name="T1" fmla="*/ 0 h 124"/>
                <a:gd name="T2" fmla="*/ 0 w 74"/>
                <a:gd name="T3" fmla="*/ 45 h 124"/>
                <a:gd name="T4" fmla="*/ 0 w 74"/>
                <a:gd name="T5" fmla="*/ 124 h 124"/>
                <a:gd name="T6" fmla="*/ 74 w 74"/>
                <a:gd name="T7" fmla="*/ 76 h 124"/>
                <a:gd name="T8" fmla="*/ 74 w 74"/>
                <a:gd name="T9" fmla="*/ 0 h 124"/>
                <a:gd name="T10" fmla="*/ 74 w 74"/>
                <a:gd name="T11" fmla="*/ 0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124">
                  <a:moveTo>
                    <a:pt x="74" y="0"/>
                  </a:moveTo>
                  <a:lnTo>
                    <a:pt x="0" y="45"/>
                  </a:lnTo>
                  <a:lnTo>
                    <a:pt x="0" y="124"/>
                  </a:lnTo>
                  <a:lnTo>
                    <a:pt x="74" y="76"/>
                  </a:lnTo>
                  <a:lnTo>
                    <a:pt x="74" y="0"/>
                  </a:lnTo>
                  <a:lnTo>
                    <a:pt x="74" y="0"/>
                  </a:lnTo>
                  <a:close/>
                </a:path>
              </a:pathLst>
            </a:custGeom>
            <a:solidFill>
              <a:srgbClr val="008AC2"/>
            </a:solidFill>
            <a:ln>
              <a:noFill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800" dirty="0">
                <a:latin typeface="+mn-lt"/>
                <a:cs typeface="+mn-cs"/>
              </a:endParaRPr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gray">
            <a:xfrm>
              <a:off x="4426" y="2075"/>
              <a:ext cx="150" cy="93"/>
            </a:xfrm>
            <a:custGeom>
              <a:avLst/>
              <a:gdLst>
                <a:gd name="T0" fmla="*/ 0 w 150"/>
                <a:gd name="T1" fmla="*/ 48 h 93"/>
                <a:gd name="T2" fmla="*/ 76 w 150"/>
                <a:gd name="T3" fmla="*/ 0 h 93"/>
                <a:gd name="T4" fmla="*/ 150 w 150"/>
                <a:gd name="T5" fmla="*/ 48 h 93"/>
                <a:gd name="T6" fmla="*/ 76 w 150"/>
                <a:gd name="T7" fmla="*/ 93 h 93"/>
                <a:gd name="T8" fmla="*/ 0 w 150"/>
                <a:gd name="T9" fmla="*/ 48 h 93"/>
                <a:gd name="T10" fmla="*/ 0 w 150"/>
                <a:gd name="T11" fmla="*/ 48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0" h="93">
                  <a:moveTo>
                    <a:pt x="0" y="48"/>
                  </a:moveTo>
                  <a:lnTo>
                    <a:pt x="76" y="0"/>
                  </a:lnTo>
                  <a:lnTo>
                    <a:pt x="150" y="48"/>
                  </a:lnTo>
                  <a:lnTo>
                    <a:pt x="76" y="93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800" dirty="0">
                <a:latin typeface="+mn-lt"/>
                <a:cs typeface="+mn-cs"/>
              </a:endParaRPr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gray">
            <a:xfrm>
              <a:off x="4275" y="1998"/>
              <a:ext cx="75" cy="125"/>
            </a:xfrm>
            <a:custGeom>
              <a:avLst/>
              <a:gdLst>
                <a:gd name="T0" fmla="*/ 75 w 75"/>
                <a:gd name="T1" fmla="*/ 0 h 125"/>
                <a:gd name="T2" fmla="*/ 0 w 75"/>
                <a:gd name="T3" fmla="*/ 46 h 125"/>
                <a:gd name="T4" fmla="*/ 0 w 75"/>
                <a:gd name="T5" fmla="*/ 125 h 125"/>
                <a:gd name="T6" fmla="*/ 75 w 75"/>
                <a:gd name="T7" fmla="*/ 77 h 125"/>
                <a:gd name="T8" fmla="*/ 75 w 75"/>
                <a:gd name="T9" fmla="*/ 0 h 125"/>
                <a:gd name="T10" fmla="*/ 75 w 75"/>
                <a:gd name="T11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5" h="125">
                  <a:moveTo>
                    <a:pt x="75" y="0"/>
                  </a:moveTo>
                  <a:lnTo>
                    <a:pt x="0" y="46"/>
                  </a:lnTo>
                  <a:lnTo>
                    <a:pt x="0" y="125"/>
                  </a:lnTo>
                  <a:lnTo>
                    <a:pt x="75" y="77"/>
                  </a:lnTo>
                  <a:lnTo>
                    <a:pt x="75" y="0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008AC2"/>
            </a:solidFill>
            <a:ln>
              <a:noFill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800" dirty="0">
                <a:latin typeface="+mn-lt"/>
                <a:cs typeface="+mn-cs"/>
              </a:endParaRPr>
            </a:p>
          </p:txBody>
        </p:sp>
        <p:sp>
          <p:nvSpPr>
            <p:cNvPr id="22" name="Freeform 21"/>
            <p:cNvSpPr>
              <a:spLocks noEditPoints="1"/>
            </p:cNvSpPr>
            <p:nvPr/>
          </p:nvSpPr>
          <p:spPr bwMode="gray">
            <a:xfrm>
              <a:off x="3148" y="2039"/>
              <a:ext cx="74" cy="93"/>
            </a:xfrm>
            <a:custGeom>
              <a:avLst/>
              <a:gdLst>
                <a:gd name="T0" fmla="*/ 31 w 31"/>
                <a:gd name="T1" fmla="*/ 18 h 38"/>
                <a:gd name="T2" fmla="*/ 26 w 31"/>
                <a:gd name="T3" fmla="*/ 33 h 38"/>
                <a:gd name="T4" fmla="*/ 11 w 31"/>
                <a:gd name="T5" fmla="*/ 38 h 38"/>
                <a:gd name="T6" fmla="*/ 0 w 31"/>
                <a:gd name="T7" fmla="*/ 37 h 38"/>
                <a:gd name="T8" fmla="*/ 0 w 31"/>
                <a:gd name="T9" fmla="*/ 0 h 38"/>
                <a:gd name="T10" fmla="*/ 12 w 31"/>
                <a:gd name="T11" fmla="*/ 0 h 38"/>
                <a:gd name="T12" fmla="*/ 31 w 31"/>
                <a:gd name="T13" fmla="*/ 18 h 38"/>
                <a:gd name="T14" fmla="*/ 24 w 31"/>
                <a:gd name="T15" fmla="*/ 19 h 38"/>
                <a:gd name="T16" fmla="*/ 12 w 31"/>
                <a:gd name="T17" fmla="*/ 6 h 38"/>
                <a:gd name="T18" fmla="*/ 8 w 31"/>
                <a:gd name="T19" fmla="*/ 6 h 38"/>
                <a:gd name="T20" fmla="*/ 8 w 31"/>
                <a:gd name="T21" fmla="*/ 31 h 38"/>
                <a:gd name="T22" fmla="*/ 12 w 31"/>
                <a:gd name="T23" fmla="*/ 31 h 38"/>
                <a:gd name="T24" fmla="*/ 20 w 31"/>
                <a:gd name="T25" fmla="*/ 28 h 38"/>
                <a:gd name="T26" fmla="*/ 24 w 31"/>
                <a:gd name="T27" fmla="*/ 19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1" h="38">
                  <a:moveTo>
                    <a:pt x="31" y="18"/>
                  </a:moveTo>
                  <a:cubicBezTo>
                    <a:pt x="31" y="24"/>
                    <a:pt x="29" y="29"/>
                    <a:pt x="26" y="33"/>
                  </a:cubicBezTo>
                  <a:cubicBezTo>
                    <a:pt x="22" y="36"/>
                    <a:pt x="17" y="38"/>
                    <a:pt x="11" y="38"/>
                  </a:cubicBezTo>
                  <a:cubicBezTo>
                    <a:pt x="9" y="38"/>
                    <a:pt x="6" y="38"/>
                    <a:pt x="0" y="3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0"/>
                    <a:pt x="9" y="0"/>
                    <a:pt x="12" y="0"/>
                  </a:cubicBezTo>
                  <a:cubicBezTo>
                    <a:pt x="25" y="0"/>
                    <a:pt x="31" y="6"/>
                    <a:pt x="31" y="18"/>
                  </a:cubicBezTo>
                  <a:close/>
                  <a:moveTo>
                    <a:pt x="24" y="19"/>
                  </a:moveTo>
                  <a:cubicBezTo>
                    <a:pt x="24" y="10"/>
                    <a:pt x="20" y="6"/>
                    <a:pt x="12" y="6"/>
                  </a:cubicBezTo>
                  <a:cubicBezTo>
                    <a:pt x="10" y="6"/>
                    <a:pt x="9" y="6"/>
                    <a:pt x="8" y="6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9" y="31"/>
                    <a:pt x="10" y="31"/>
                    <a:pt x="12" y="31"/>
                  </a:cubicBezTo>
                  <a:cubicBezTo>
                    <a:pt x="15" y="31"/>
                    <a:pt x="18" y="30"/>
                    <a:pt x="20" y="28"/>
                  </a:cubicBezTo>
                  <a:cubicBezTo>
                    <a:pt x="22" y="26"/>
                    <a:pt x="24" y="23"/>
                    <a:pt x="24" y="1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800" dirty="0">
                <a:latin typeface="+mn-lt"/>
                <a:cs typeface="+mn-cs"/>
              </a:endParaRPr>
            </a:p>
          </p:txBody>
        </p:sp>
        <p:sp>
          <p:nvSpPr>
            <p:cNvPr id="23" name="Freeform 22"/>
            <p:cNvSpPr>
              <a:spLocks noEditPoints="1"/>
            </p:cNvSpPr>
            <p:nvPr/>
          </p:nvSpPr>
          <p:spPr bwMode="gray">
            <a:xfrm>
              <a:off x="3229" y="2039"/>
              <a:ext cx="80" cy="89"/>
            </a:xfrm>
            <a:custGeom>
              <a:avLst/>
              <a:gdLst>
                <a:gd name="T0" fmla="*/ 34 w 34"/>
                <a:gd name="T1" fmla="*/ 37 h 37"/>
                <a:gd name="T2" fmla="*/ 26 w 34"/>
                <a:gd name="T3" fmla="*/ 37 h 37"/>
                <a:gd name="T4" fmla="*/ 24 w 34"/>
                <a:gd name="T5" fmla="*/ 30 h 37"/>
                <a:gd name="T6" fmla="*/ 9 w 34"/>
                <a:gd name="T7" fmla="*/ 30 h 37"/>
                <a:gd name="T8" fmla="*/ 7 w 34"/>
                <a:gd name="T9" fmla="*/ 37 h 37"/>
                <a:gd name="T10" fmla="*/ 0 w 34"/>
                <a:gd name="T11" fmla="*/ 37 h 37"/>
                <a:gd name="T12" fmla="*/ 13 w 34"/>
                <a:gd name="T13" fmla="*/ 0 h 37"/>
                <a:gd name="T14" fmla="*/ 21 w 34"/>
                <a:gd name="T15" fmla="*/ 0 h 37"/>
                <a:gd name="T16" fmla="*/ 34 w 34"/>
                <a:gd name="T17" fmla="*/ 37 h 37"/>
                <a:gd name="T18" fmla="*/ 22 w 34"/>
                <a:gd name="T19" fmla="*/ 24 h 37"/>
                <a:gd name="T20" fmla="*/ 18 w 34"/>
                <a:gd name="T21" fmla="*/ 14 h 37"/>
                <a:gd name="T22" fmla="*/ 16 w 34"/>
                <a:gd name="T23" fmla="*/ 8 h 37"/>
                <a:gd name="T24" fmla="*/ 16 w 34"/>
                <a:gd name="T25" fmla="*/ 8 h 37"/>
                <a:gd name="T26" fmla="*/ 15 w 34"/>
                <a:gd name="T27" fmla="*/ 15 h 37"/>
                <a:gd name="T28" fmla="*/ 11 w 34"/>
                <a:gd name="T29" fmla="*/ 24 h 37"/>
                <a:gd name="T30" fmla="*/ 22 w 34"/>
                <a:gd name="T31" fmla="*/ 2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4" h="37">
                  <a:moveTo>
                    <a:pt x="34" y="37"/>
                  </a:moveTo>
                  <a:cubicBezTo>
                    <a:pt x="26" y="37"/>
                    <a:pt x="26" y="37"/>
                    <a:pt x="26" y="37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9" y="30"/>
                    <a:pt x="9" y="30"/>
                    <a:pt x="9" y="30"/>
                  </a:cubicBezTo>
                  <a:cubicBezTo>
                    <a:pt x="7" y="37"/>
                    <a:pt x="7" y="37"/>
                    <a:pt x="7" y="37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21" y="0"/>
                    <a:pt x="21" y="0"/>
                    <a:pt x="21" y="0"/>
                  </a:cubicBezTo>
                  <a:lnTo>
                    <a:pt x="34" y="37"/>
                  </a:lnTo>
                  <a:close/>
                  <a:moveTo>
                    <a:pt x="22" y="24"/>
                  </a:moveTo>
                  <a:cubicBezTo>
                    <a:pt x="18" y="14"/>
                    <a:pt x="18" y="14"/>
                    <a:pt x="18" y="14"/>
                  </a:cubicBezTo>
                  <a:cubicBezTo>
                    <a:pt x="17" y="12"/>
                    <a:pt x="17" y="10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11"/>
                    <a:pt x="15" y="13"/>
                    <a:pt x="15" y="15"/>
                  </a:cubicBezTo>
                  <a:cubicBezTo>
                    <a:pt x="11" y="24"/>
                    <a:pt x="11" y="24"/>
                    <a:pt x="11" y="24"/>
                  </a:cubicBezTo>
                  <a:lnTo>
                    <a:pt x="22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800" dirty="0">
                <a:latin typeface="+mn-lt"/>
                <a:cs typeface="+mn-cs"/>
              </a:endParaRPr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gray">
            <a:xfrm>
              <a:off x="3319" y="2037"/>
              <a:ext cx="55" cy="93"/>
            </a:xfrm>
            <a:custGeom>
              <a:avLst/>
              <a:gdLst>
                <a:gd name="T0" fmla="*/ 24 w 24"/>
                <a:gd name="T1" fmla="*/ 27 h 39"/>
                <a:gd name="T2" fmla="*/ 20 w 24"/>
                <a:gd name="T3" fmla="*/ 36 h 39"/>
                <a:gd name="T4" fmla="*/ 9 w 24"/>
                <a:gd name="T5" fmla="*/ 39 h 39"/>
                <a:gd name="T6" fmla="*/ 1 w 24"/>
                <a:gd name="T7" fmla="*/ 38 h 39"/>
                <a:gd name="T8" fmla="*/ 2 w 24"/>
                <a:gd name="T9" fmla="*/ 31 h 39"/>
                <a:gd name="T10" fmla="*/ 9 w 24"/>
                <a:gd name="T11" fmla="*/ 33 h 39"/>
                <a:gd name="T12" fmla="*/ 16 w 24"/>
                <a:gd name="T13" fmla="*/ 28 h 39"/>
                <a:gd name="T14" fmla="*/ 12 w 24"/>
                <a:gd name="T15" fmla="*/ 23 h 39"/>
                <a:gd name="T16" fmla="*/ 4 w 24"/>
                <a:gd name="T17" fmla="*/ 20 h 39"/>
                <a:gd name="T18" fmla="*/ 0 w 24"/>
                <a:gd name="T19" fmla="*/ 12 h 39"/>
                <a:gd name="T20" fmla="*/ 4 w 24"/>
                <a:gd name="T21" fmla="*/ 4 h 39"/>
                <a:gd name="T22" fmla="*/ 14 w 24"/>
                <a:gd name="T23" fmla="*/ 0 h 39"/>
                <a:gd name="T24" fmla="*/ 21 w 24"/>
                <a:gd name="T25" fmla="*/ 1 h 39"/>
                <a:gd name="T26" fmla="*/ 21 w 24"/>
                <a:gd name="T27" fmla="*/ 7 h 39"/>
                <a:gd name="T28" fmla="*/ 14 w 24"/>
                <a:gd name="T29" fmla="*/ 6 h 39"/>
                <a:gd name="T30" fmla="*/ 9 w 24"/>
                <a:gd name="T31" fmla="*/ 8 h 39"/>
                <a:gd name="T32" fmla="*/ 8 w 24"/>
                <a:gd name="T33" fmla="*/ 11 h 39"/>
                <a:gd name="T34" fmla="*/ 12 w 24"/>
                <a:gd name="T35" fmla="*/ 15 h 39"/>
                <a:gd name="T36" fmla="*/ 20 w 24"/>
                <a:gd name="T37" fmla="*/ 19 h 39"/>
                <a:gd name="T38" fmla="*/ 24 w 24"/>
                <a:gd name="T39" fmla="*/ 27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4" h="39">
                  <a:moveTo>
                    <a:pt x="24" y="27"/>
                  </a:moveTo>
                  <a:cubicBezTo>
                    <a:pt x="24" y="30"/>
                    <a:pt x="22" y="33"/>
                    <a:pt x="20" y="36"/>
                  </a:cubicBezTo>
                  <a:cubicBezTo>
                    <a:pt x="17" y="38"/>
                    <a:pt x="13" y="39"/>
                    <a:pt x="9" y="39"/>
                  </a:cubicBezTo>
                  <a:cubicBezTo>
                    <a:pt x="6" y="39"/>
                    <a:pt x="3" y="39"/>
                    <a:pt x="1" y="38"/>
                  </a:cubicBezTo>
                  <a:cubicBezTo>
                    <a:pt x="2" y="31"/>
                    <a:pt x="2" y="31"/>
                    <a:pt x="2" y="31"/>
                  </a:cubicBezTo>
                  <a:cubicBezTo>
                    <a:pt x="4" y="32"/>
                    <a:pt x="7" y="33"/>
                    <a:pt x="9" y="33"/>
                  </a:cubicBezTo>
                  <a:cubicBezTo>
                    <a:pt x="14" y="33"/>
                    <a:pt x="16" y="31"/>
                    <a:pt x="16" y="28"/>
                  </a:cubicBezTo>
                  <a:cubicBezTo>
                    <a:pt x="16" y="26"/>
                    <a:pt x="15" y="24"/>
                    <a:pt x="12" y="23"/>
                  </a:cubicBezTo>
                  <a:cubicBezTo>
                    <a:pt x="7" y="21"/>
                    <a:pt x="5" y="20"/>
                    <a:pt x="4" y="20"/>
                  </a:cubicBezTo>
                  <a:cubicBezTo>
                    <a:pt x="2" y="18"/>
                    <a:pt x="0" y="15"/>
                    <a:pt x="0" y="12"/>
                  </a:cubicBezTo>
                  <a:cubicBezTo>
                    <a:pt x="0" y="8"/>
                    <a:pt x="2" y="6"/>
                    <a:pt x="4" y="4"/>
                  </a:cubicBezTo>
                  <a:cubicBezTo>
                    <a:pt x="7" y="1"/>
                    <a:pt x="10" y="0"/>
                    <a:pt x="14" y="0"/>
                  </a:cubicBezTo>
                  <a:cubicBezTo>
                    <a:pt x="16" y="0"/>
                    <a:pt x="19" y="1"/>
                    <a:pt x="21" y="1"/>
                  </a:cubicBezTo>
                  <a:cubicBezTo>
                    <a:pt x="21" y="7"/>
                    <a:pt x="21" y="7"/>
                    <a:pt x="21" y="7"/>
                  </a:cubicBezTo>
                  <a:cubicBezTo>
                    <a:pt x="19" y="7"/>
                    <a:pt x="16" y="6"/>
                    <a:pt x="14" y="6"/>
                  </a:cubicBezTo>
                  <a:cubicBezTo>
                    <a:pt x="12" y="6"/>
                    <a:pt x="11" y="7"/>
                    <a:pt x="9" y="8"/>
                  </a:cubicBezTo>
                  <a:cubicBezTo>
                    <a:pt x="8" y="8"/>
                    <a:pt x="8" y="10"/>
                    <a:pt x="8" y="11"/>
                  </a:cubicBezTo>
                  <a:cubicBezTo>
                    <a:pt x="8" y="13"/>
                    <a:pt x="9" y="14"/>
                    <a:pt x="12" y="15"/>
                  </a:cubicBezTo>
                  <a:cubicBezTo>
                    <a:pt x="17" y="18"/>
                    <a:pt x="19" y="19"/>
                    <a:pt x="20" y="19"/>
                  </a:cubicBezTo>
                  <a:cubicBezTo>
                    <a:pt x="22" y="21"/>
                    <a:pt x="24" y="24"/>
                    <a:pt x="24" y="2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800" dirty="0">
                <a:latin typeface="+mn-lt"/>
                <a:cs typeface="+mn-cs"/>
              </a:endParaRPr>
            </a:p>
          </p:txBody>
        </p:sp>
        <p:sp>
          <p:nvSpPr>
            <p:cNvPr id="25" name="Freeform 24"/>
            <p:cNvSpPr>
              <a:spLocks noEditPoints="1"/>
            </p:cNvSpPr>
            <p:nvPr/>
          </p:nvSpPr>
          <p:spPr bwMode="gray">
            <a:xfrm>
              <a:off x="3426" y="2039"/>
              <a:ext cx="74" cy="93"/>
            </a:xfrm>
            <a:custGeom>
              <a:avLst/>
              <a:gdLst>
                <a:gd name="T0" fmla="*/ 31 w 31"/>
                <a:gd name="T1" fmla="*/ 18 h 38"/>
                <a:gd name="T2" fmla="*/ 25 w 31"/>
                <a:gd name="T3" fmla="*/ 33 h 38"/>
                <a:gd name="T4" fmla="*/ 10 w 31"/>
                <a:gd name="T5" fmla="*/ 38 h 38"/>
                <a:gd name="T6" fmla="*/ 0 w 31"/>
                <a:gd name="T7" fmla="*/ 37 h 38"/>
                <a:gd name="T8" fmla="*/ 0 w 31"/>
                <a:gd name="T9" fmla="*/ 0 h 38"/>
                <a:gd name="T10" fmla="*/ 12 w 31"/>
                <a:gd name="T11" fmla="*/ 0 h 38"/>
                <a:gd name="T12" fmla="*/ 31 w 31"/>
                <a:gd name="T13" fmla="*/ 18 h 38"/>
                <a:gd name="T14" fmla="*/ 23 w 31"/>
                <a:gd name="T15" fmla="*/ 19 h 38"/>
                <a:gd name="T16" fmla="*/ 11 w 31"/>
                <a:gd name="T17" fmla="*/ 6 h 38"/>
                <a:gd name="T18" fmla="*/ 7 w 31"/>
                <a:gd name="T19" fmla="*/ 6 h 38"/>
                <a:gd name="T20" fmla="*/ 7 w 31"/>
                <a:gd name="T21" fmla="*/ 31 h 38"/>
                <a:gd name="T22" fmla="*/ 11 w 31"/>
                <a:gd name="T23" fmla="*/ 31 h 38"/>
                <a:gd name="T24" fmla="*/ 20 w 31"/>
                <a:gd name="T25" fmla="*/ 28 h 38"/>
                <a:gd name="T26" fmla="*/ 23 w 31"/>
                <a:gd name="T27" fmla="*/ 19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1" h="38">
                  <a:moveTo>
                    <a:pt x="31" y="18"/>
                  </a:moveTo>
                  <a:cubicBezTo>
                    <a:pt x="31" y="24"/>
                    <a:pt x="29" y="29"/>
                    <a:pt x="25" y="33"/>
                  </a:cubicBezTo>
                  <a:cubicBezTo>
                    <a:pt x="21" y="36"/>
                    <a:pt x="16" y="38"/>
                    <a:pt x="10" y="38"/>
                  </a:cubicBezTo>
                  <a:cubicBezTo>
                    <a:pt x="8" y="38"/>
                    <a:pt x="5" y="38"/>
                    <a:pt x="0" y="3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0"/>
                    <a:pt x="9" y="0"/>
                    <a:pt x="12" y="0"/>
                  </a:cubicBezTo>
                  <a:cubicBezTo>
                    <a:pt x="24" y="0"/>
                    <a:pt x="31" y="6"/>
                    <a:pt x="31" y="18"/>
                  </a:cubicBezTo>
                  <a:close/>
                  <a:moveTo>
                    <a:pt x="23" y="19"/>
                  </a:moveTo>
                  <a:cubicBezTo>
                    <a:pt x="23" y="10"/>
                    <a:pt x="19" y="6"/>
                    <a:pt x="11" y="6"/>
                  </a:cubicBezTo>
                  <a:cubicBezTo>
                    <a:pt x="10" y="6"/>
                    <a:pt x="8" y="6"/>
                    <a:pt x="7" y="6"/>
                  </a:cubicBezTo>
                  <a:cubicBezTo>
                    <a:pt x="7" y="31"/>
                    <a:pt x="7" y="31"/>
                    <a:pt x="7" y="31"/>
                  </a:cubicBezTo>
                  <a:cubicBezTo>
                    <a:pt x="8" y="31"/>
                    <a:pt x="9" y="31"/>
                    <a:pt x="11" y="31"/>
                  </a:cubicBezTo>
                  <a:cubicBezTo>
                    <a:pt x="15" y="31"/>
                    <a:pt x="17" y="30"/>
                    <a:pt x="20" y="28"/>
                  </a:cubicBezTo>
                  <a:cubicBezTo>
                    <a:pt x="22" y="26"/>
                    <a:pt x="23" y="23"/>
                    <a:pt x="23" y="1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800" dirty="0">
                <a:latin typeface="+mn-lt"/>
                <a:cs typeface="+mn-cs"/>
              </a:endParaRPr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gray">
            <a:xfrm>
              <a:off x="3516" y="2039"/>
              <a:ext cx="50" cy="89"/>
            </a:xfrm>
            <a:custGeom>
              <a:avLst/>
              <a:gdLst>
                <a:gd name="T0" fmla="*/ 50 w 50"/>
                <a:gd name="T1" fmla="*/ 89 h 89"/>
                <a:gd name="T2" fmla="*/ 0 w 50"/>
                <a:gd name="T3" fmla="*/ 89 h 89"/>
                <a:gd name="T4" fmla="*/ 0 w 50"/>
                <a:gd name="T5" fmla="*/ 0 h 89"/>
                <a:gd name="T6" fmla="*/ 50 w 50"/>
                <a:gd name="T7" fmla="*/ 0 h 89"/>
                <a:gd name="T8" fmla="*/ 50 w 50"/>
                <a:gd name="T9" fmla="*/ 14 h 89"/>
                <a:gd name="T10" fmla="*/ 16 w 50"/>
                <a:gd name="T11" fmla="*/ 14 h 89"/>
                <a:gd name="T12" fmla="*/ 16 w 50"/>
                <a:gd name="T13" fmla="*/ 36 h 89"/>
                <a:gd name="T14" fmla="*/ 47 w 50"/>
                <a:gd name="T15" fmla="*/ 36 h 89"/>
                <a:gd name="T16" fmla="*/ 47 w 50"/>
                <a:gd name="T17" fmla="*/ 50 h 89"/>
                <a:gd name="T18" fmla="*/ 16 w 50"/>
                <a:gd name="T19" fmla="*/ 50 h 89"/>
                <a:gd name="T20" fmla="*/ 16 w 50"/>
                <a:gd name="T21" fmla="*/ 74 h 89"/>
                <a:gd name="T22" fmla="*/ 50 w 50"/>
                <a:gd name="T23" fmla="*/ 74 h 89"/>
                <a:gd name="T24" fmla="*/ 50 w 50"/>
                <a:gd name="T2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" h="89">
                  <a:moveTo>
                    <a:pt x="50" y="89"/>
                  </a:moveTo>
                  <a:lnTo>
                    <a:pt x="0" y="89"/>
                  </a:lnTo>
                  <a:lnTo>
                    <a:pt x="0" y="0"/>
                  </a:lnTo>
                  <a:lnTo>
                    <a:pt x="50" y="0"/>
                  </a:lnTo>
                  <a:lnTo>
                    <a:pt x="50" y="14"/>
                  </a:lnTo>
                  <a:lnTo>
                    <a:pt x="16" y="14"/>
                  </a:lnTo>
                  <a:lnTo>
                    <a:pt x="16" y="36"/>
                  </a:lnTo>
                  <a:lnTo>
                    <a:pt x="47" y="36"/>
                  </a:lnTo>
                  <a:lnTo>
                    <a:pt x="47" y="50"/>
                  </a:lnTo>
                  <a:lnTo>
                    <a:pt x="16" y="50"/>
                  </a:lnTo>
                  <a:lnTo>
                    <a:pt x="16" y="74"/>
                  </a:lnTo>
                  <a:lnTo>
                    <a:pt x="50" y="74"/>
                  </a:lnTo>
                  <a:lnTo>
                    <a:pt x="50" y="8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800" dirty="0">
                <a:latin typeface="+mn-lt"/>
                <a:cs typeface="+mn-cs"/>
              </a:endParaRPr>
            </a:p>
          </p:txBody>
        </p:sp>
        <p:sp>
          <p:nvSpPr>
            <p:cNvPr id="27" name="Freeform 26"/>
            <p:cNvSpPr>
              <a:spLocks/>
            </p:cNvSpPr>
            <p:nvPr/>
          </p:nvSpPr>
          <p:spPr bwMode="gray">
            <a:xfrm>
              <a:off x="3585" y="2039"/>
              <a:ext cx="71" cy="93"/>
            </a:xfrm>
            <a:custGeom>
              <a:avLst/>
              <a:gdLst>
                <a:gd name="T0" fmla="*/ 30 w 30"/>
                <a:gd name="T1" fmla="*/ 23 h 38"/>
                <a:gd name="T2" fmla="*/ 14 w 30"/>
                <a:gd name="T3" fmla="*/ 38 h 38"/>
                <a:gd name="T4" fmla="*/ 0 w 30"/>
                <a:gd name="T5" fmla="*/ 24 h 38"/>
                <a:gd name="T6" fmla="*/ 0 w 30"/>
                <a:gd name="T7" fmla="*/ 0 h 38"/>
                <a:gd name="T8" fmla="*/ 7 w 30"/>
                <a:gd name="T9" fmla="*/ 0 h 38"/>
                <a:gd name="T10" fmla="*/ 7 w 30"/>
                <a:gd name="T11" fmla="*/ 24 h 38"/>
                <a:gd name="T12" fmla="*/ 9 w 30"/>
                <a:gd name="T13" fmla="*/ 30 h 38"/>
                <a:gd name="T14" fmla="*/ 15 w 30"/>
                <a:gd name="T15" fmla="*/ 32 h 38"/>
                <a:gd name="T16" fmla="*/ 21 w 30"/>
                <a:gd name="T17" fmla="*/ 30 h 38"/>
                <a:gd name="T18" fmla="*/ 23 w 30"/>
                <a:gd name="T19" fmla="*/ 23 h 38"/>
                <a:gd name="T20" fmla="*/ 23 w 30"/>
                <a:gd name="T21" fmla="*/ 0 h 38"/>
                <a:gd name="T22" fmla="*/ 30 w 30"/>
                <a:gd name="T23" fmla="*/ 0 h 38"/>
                <a:gd name="T24" fmla="*/ 30 w 30"/>
                <a:gd name="T25" fmla="*/ 23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" h="38">
                  <a:moveTo>
                    <a:pt x="30" y="23"/>
                  </a:moveTo>
                  <a:cubicBezTo>
                    <a:pt x="30" y="33"/>
                    <a:pt x="25" y="38"/>
                    <a:pt x="14" y="38"/>
                  </a:cubicBezTo>
                  <a:cubicBezTo>
                    <a:pt x="5" y="38"/>
                    <a:pt x="0" y="34"/>
                    <a:pt x="0" y="2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7"/>
                    <a:pt x="8" y="29"/>
                    <a:pt x="9" y="30"/>
                  </a:cubicBezTo>
                  <a:cubicBezTo>
                    <a:pt x="10" y="31"/>
                    <a:pt x="12" y="32"/>
                    <a:pt x="15" y="32"/>
                  </a:cubicBezTo>
                  <a:cubicBezTo>
                    <a:pt x="18" y="32"/>
                    <a:pt x="20" y="31"/>
                    <a:pt x="21" y="30"/>
                  </a:cubicBezTo>
                  <a:cubicBezTo>
                    <a:pt x="22" y="29"/>
                    <a:pt x="23" y="27"/>
                    <a:pt x="23" y="23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30" y="0"/>
                    <a:pt x="30" y="0"/>
                    <a:pt x="30" y="0"/>
                  </a:cubicBezTo>
                  <a:lnTo>
                    <a:pt x="30" y="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800" dirty="0">
                <a:latin typeface="+mn-lt"/>
                <a:cs typeface="+mn-cs"/>
              </a:endParaRPr>
            </a:p>
          </p:txBody>
        </p:sp>
        <p:sp>
          <p:nvSpPr>
            <p:cNvPr id="28" name="Freeform 27"/>
            <p:cNvSpPr>
              <a:spLocks/>
            </p:cNvSpPr>
            <p:nvPr/>
          </p:nvSpPr>
          <p:spPr bwMode="gray">
            <a:xfrm>
              <a:off x="3670" y="2039"/>
              <a:ext cx="62" cy="89"/>
            </a:xfrm>
            <a:custGeom>
              <a:avLst/>
              <a:gdLst>
                <a:gd name="T0" fmla="*/ 62 w 62"/>
                <a:gd name="T1" fmla="*/ 14 h 89"/>
                <a:gd name="T2" fmla="*/ 40 w 62"/>
                <a:gd name="T3" fmla="*/ 14 h 89"/>
                <a:gd name="T4" fmla="*/ 40 w 62"/>
                <a:gd name="T5" fmla="*/ 89 h 89"/>
                <a:gd name="T6" fmla="*/ 21 w 62"/>
                <a:gd name="T7" fmla="*/ 89 h 89"/>
                <a:gd name="T8" fmla="*/ 21 w 62"/>
                <a:gd name="T9" fmla="*/ 14 h 89"/>
                <a:gd name="T10" fmla="*/ 0 w 62"/>
                <a:gd name="T11" fmla="*/ 14 h 89"/>
                <a:gd name="T12" fmla="*/ 0 w 62"/>
                <a:gd name="T13" fmla="*/ 0 h 89"/>
                <a:gd name="T14" fmla="*/ 62 w 62"/>
                <a:gd name="T15" fmla="*/ 0 h 89"/>
                <a:gd name="T16" fmla="*/ 62 w 62"/>
                <a:gd name="T17" fmla="*/ 14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2" h="89">
                  <a:moveTo>
                    <a:pt x="62" y="14"/>
                  </a:moveTo>
                  <a:lnTo>
                    <a:pt x="40" y="14"/>
                  </a:lnTo>
                  <a:lnTo>
                    <a:pt x="40" y="89"/>
                  </a:lnTo>
                  <a:lnTo>
                    <a:pt x="21" y="89"/>
                  </a:lnTo>
                  <a:lnTo>
                    <a:pt x="21" y="14"/>
                  </a:lnTo>
                  <a:lnTo>
                    <a:pt x="0" y="14"/>
                  </a:lnTo>
                  <a:lnTo>
                    <a:pt x="0" y="0"/>
                  </a:lnTo>
                  <a:lnTo>
                    <a:pt x="62" y="0"/>
                  </a:lnTo>
                  <a:lnTo>
                    <a:pt x="62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800" dirty="0">
                <a:latin typeface="+mn-lt"/>
                <a:cs typeface="+mn-cs"/>
              </a:endParaRPr>
            </a:p>
          </p:txBody>
        </p:sp>
        <p:sp>
          <p:nvSpPr>
            <p:cNvPr id="29" name="Freeform 28"/>
            <p:cNvSpPr>
              <a:spLocks/>
            </p:cNvSpPr>
            <p:nvPr/>
          </p:nvSpPr>
          <p:spPr bwMode="gray">
            <a:xfrm>
              <a:off x="3744" y="2037"/>
              <a:ext cx="54" cy="93"/>
            </a:xfrm>
            <a:custGeom>
              <a:avLst/>
              <a:gdLst>
                <a:gd name="T0" fmla="*/ 23 w 23"/>
                <a:gd name="T1" fmla="*/ 27 h 39"/>
                <a:gd name="T2" fmla="*/ 19 w 23"/>
                <a:gd name="T3" fmla="*/ 36 h 39"/>
                <a:gd name="T4" fmla="*/ 8 w 23"/>
                <a:gd name="T5" fmla="*/ 39 h 39"/>
                <a:gd name="T6" fmla="*/ 1 w 23"/>
                <a:gd name="T7" fmla="*/ 38 h 39"/>
                <a:gd name="T8" fmla="*/ 1 w 23"/>
                <a:gd name="T9" fmla="*/ 31 h 39"/>
                <a:gd name="T10" fmla="*/ 9 w 23"/>
                <a:gd name="T11" fmla="*/ 33 h 39"/>
                <a:gd name="T12" fmla="*/ 15 w 23"/>
                <a:gd name="T13" fmla="*/ 28 h 39"/>
                <a:gd name="T14" fmla="*/ 11 w 23"/>
                <a:gd name="T15" fmla="*/ 23 h 39"/>
                <a:gd name="T16" fmla="*/ 4 w 23"/>
                <a:gd name="T17" fmla="*/ 20 h 39"/>
                <a:gd name="T18" fmla="*/ 0 w 23"/>
                <a:gd name="T19" fmla="*/ 12 h 39"/>
                <a:gd name="T20" fmla="*/ 3 w 23"/>
                <a:gd name="T21" fmla="*/ 4 h 39"/>
                <a:gd name="T22" fmla="*/ 14 w 23"/>
                <a:gd name="T23" fmla="*/ 0 h 39"/>
                <a:gd name="T24" fmla="*/ 21 w 23"/>
                <a:gd name="T25" fmla="*/ 1 h 39"/>
                <a:gd name="T26" fmla="*/ 20 w 23"/>
                <a:gd name="T27" fmla="*/ 7 h 39"/>
                <a:gd name="T28" fmla="*/ 14 w 23"/>
                <a:gd name="T29" fmla="*/ 6 h 39"/>
                <a:gd name="T30" fmla="*/ 9 w 23"/>
                <a:gd name="T31" fmla="*/ 8 h 39"/>
                <a:gd name="T32" fmla="*/ 7 w 23"/>
                <a:gd name="T33" fmla="*/ 11 h 39"/>
                <a:gd name="T34" fmla="*/ 11 w 23"/>
                <a:gd name="T35" fmla="*/ 15 h 39"/>
                <a:gd name="T36" fmla="*/ 19 w 23"/>
                <a:gd name="T37" fmla="*/ 19 h 39"/>
                <a:gd name="T38" fmla="*/ 23 w 23"/>
                <a:gd name="T39" fmla="*/ 27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" h="39">
                  <a:moveTo>
                    <a:pt x="23" y="27"/>
                  </a:moveTo>
                  <a:cubicBezTo>
                    <a:pt x="23" y="30"/>
                    <a:pt x="22" y="33"/>
                    <a:pt x="19" y="36"/>
                  </a:cubicBezTo>
                  <a:cubicBezTo>
                    <a:pt x="16" y="38"/>
                    <a:pt x="13" y="39"/>
                    <a:pt x="8" y="39"/>
                  </a:cubicBezTo>
                  <a:cubicBezTo>
                    <a:pt x="5" y="39"/>
                    <a:pt x="3" y="39"/>
                    <a:pt x="1" y="38"/>
                  </a:cubicBezTo>
                  <a:cubicBezTo>
                    <a:pt x="1" y="31"/>
                    <a:pt x="1" y="31"/>
                    <a:pt x="1" y="31"/>
                  </a:cubicBezTo>
                  <a:cubicBezTo>
                    <a:pt x="4" y="32"/>
                    <a:pt x="6" y="33"/>
                    <a:pt x="9" y="33"/>
                  </a:cubicBezTo>
                  <a:cubicBezTo>
                    <a:pt x="13" y="33"/>
                    <a:pt x="15" y="31"/>
                    <a:pt x="15" y="28"/>
                  </a:cubicBezTo>
                  <a:cubicBezTo>
                    <a:pt x="15" y="26"/>
                    <a:pt x="14" y="24"/>
                    <a:pt x="11" y="23"/>
                  </a:cubicBezTo>
                  <a:cubicBezTo>
                    <a:pt x="7" y="21"/>
                    <a:pt x="4" y="20"/>
                    <a:pt x="4" y="20"/>
                  </a:cubicBezTo>
                  <a:cubicBezTo>
                    <a:pt x="1" y="18"/>
                    <a:pt x="0" y="15"/>
                    <a:pt x="0" y="12"/>
                  </a:cubicBezTo>
                  <a:cubicBezTo>
                    <a:pt x="0" y="8"/>
                    <a:pt x="1" y="6"/>
                    <a:pt x="3" y="4"/>
                  </a:cubicBezTo>
                  <a:cubicBezTo>
                    <a:pt x="6" y="1"/>
                    <a:pt x="9" y="0"/>
                    <a:pt x="14" y="0"/>
                  </a:cubicBezTo>
                  <a:cubicBezTo>
                    <a:pt x="16" y="0"/>
                    <a:pt x="18" y="1"/>
                    <a:pt x="21" y="1"/>
                  </a:cubicBezTo>
                  <a:cubicBezTo>
                    <a:pt x="20" y="7"/>
                    <a:pt x="20" y="7"/>
                    <a:pt x="20" y="7"/>
                  </a:cubicBezTo>
                  <a:cubicBezTo>
                    <a:pt x="18" y="7"/>
                    <a:pt x="16" y="6"/>
                    <a:pt x="14" y="6"/>
                  </a:cubicBezTo>
                  <a:cubicBezTo>
                    <a:pt x="11" y="6"/>
                    <a:pt x="10" y="7"/>
                    <a:pt x="9" y="8"/>
                  </a:cubicBezTo>
                  <a:cubicBezTo>
                    <a:pt x="8" y="8"/>
                    <a:pt x="7" y="10"/>
                    <a:pt x="7" y="11"/>
                  </a:cubicBezTo>
                  <a:cubicBezTo>
                    <a:pt x="7" y="13"/>
                    <a:pt x="9" y="14"/>
                    <a:pt x="11" y="15"/>
                  </a:cubicBezTo>
                  <a:cubicBezTo>
                    <a:pt x="16" y="18"/>
                    <a:pt x="19" y="19"/>
                    <a:pt x="19" y="19"/>
                  </a:cubicBezTo>
                  <a:cubicBezTo>
                    <a:pt x="22" y="21"/>
                    <a:pt x="23" y="24"/>
                    <a:pt x="23" y="2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800" dirty="0">
                <a:latin typeface="+mn-lt"/>
                <a:cs typeface="+mn-cs"/>
              </a:endParaRPr>
            </a:p>
          </p:txBody>
        </p:sp>
        <p:sp>
          <p:nvSpPr>
            <p:cNvPr id="30" name="Freeform 29"/>
            <p:cNvSpPr>
              <a:spLocks/>
            </p:cNvSpPr>
            <p:nvPr/>
          </p:nvSpPr>
          <p:spPr bwMode="gray">
            <a:xfrm>
              <a:off x="3812" y="2039"/>
              <a:ext cx="64" cy="93"/>
            </a:xfrm>
            <a:custGeom>
              <a:avLst/>
              <a:gdLst>
                <a:gd name="T0" fmla="*/ 27 w 27"/>
                <a:gd name="T1" fmla="*/ 36 h 38"/>
                <a:gd name="T2" fmla="*/ 17 w 27"/>
                <a:gd name="T3" fmla="*/ 38 h 38"/>
                <a:gd name="T4" fmla="*/ 3 w 27"/>
                <a:gd name="T5" fmla="*/ 32 h 38"/>
                <a:gd name="T6" fmla="*/ 0 w 27"/>
                <a:gd name="T7" fmla="*/ 20 h 38"/>
                <a:gd name="T8" fmla="*/ 4 w 27"/>
                <a:gd name="T9" fmla="*/ 5 h 38"/>
                <a:gd name="T10" fmla="*/ 18 w 27"/>
                <a:gd name="T11" fmla="*/ 0 h 38"/>
                <a:gd name="T12" fmla="*/ 26 w 27"/>
                <a:gd name="T13" fmla="*/ 1 h 38"/>
                <a:gd name="T14" fmla="*/ 25 w 27"/>
                <a:gd name="T15" fmla="*/ 7 h 38"/>
                <a:gd name="T16" fmla="*/ 18 w 27"/>
                <a:gd name="T17" fmla="*/ 6 h 38"/>
                <a:gd name="T18" fmla="*/ 10 w 27"/>
                <a:gd name="T19" fmla="*/ 10 h 38"/>
                <a:gd name="T20" fmla="*/ 8 w 27"/>
                <a:gd name="T21" fmla="*/ 19 h 38"/>
                <a:gd name="T22" fmla="*/ 18 w 27"/>
                <a:gd name="T23" fmla="*/ 31 h 38"/>
                <a:gd name="T24" fmla="*/ 26 w 27"/>
                <a:gd name="T25" fmla="*/ 30 h 38"/>
                <a:gd name="T26" fmla="*/ 27 w 27"/>
                <a:gd name="T27" fmla="*/ 36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" h="38">
                  <a:moveTo>
                    <a:pt x="27" y="36"/>
                  </a:moveTo>
                  <a:cubicBezTo>
                    <a:pt x="23" y="37"/>
                    <a:pt x="20" y="38"/>
                    <a:pt x="17" y="38"/>
                  </a:cubicBezTo>
                  <a:cubicBezTo>
                    <a:pt x="11" y="38"/>
                    <a:pt x="6" y="36"/>
                    <a:pt x="3" y="32"/>
                  </a:cubicBezTo>
                  <a:cubicBezTo>
                    <a:pt x="1" y="29"/>
                    <a:pt x="0" y="25"/>
                    <a:pt x="0" y="20"/>
                  </a:cubicBezTo>
                  <a:cubicBezTo>
                    <a:pt x="0" y="14"/>
                    <a:pt x="1" y="9"/>
                    <a:pt x="4" y="5"/>
                  </a:cubicBezTo>
                  <a:cubicBezTo>
                    <a:pt x="8" y="2"/>
                    <a:pt x="12" y="0"/>
                    <a:pt x="18" y="0"/>
                  </a:cubicBezTo>
                  <a:cubicBezTo>
                    <a:pt x="21" y="0"/>
                    <a:pt x="24" y="0"/>
                    <a:pt x="26" y="1"/>
                  </a:cubicBezTo>
                  <a:cubicBezTo>
                    <a:pt x="25" y="7"/>
                    <a:pt x="25" y="7"/>
                    <a:pt x="25" y="7"/>
                  </a:cubicBezTo>
                  <a:cubicBezTo>
                    <a:pt x="23" y="7"/>
                    <a:pt x="20" y="6"/>
                    <a:pt x="18" y="6"/>
                  </a:cubicBezTo>
                  <a:cubicBezTo>
                    <a:pt x="15" y="6"/>
                    <a:pt x="12" y="7"/>
                    <a:pt x="10" y="10"/>
                  </a:cubicBezTo>
                  <a:cubicBezTo>
                    <a:pt x="8" y="12"/>
                    <a:pt x="8" y="15"/>
                    <a:pt x="8" y="19"/>
                  </a:cubicBezTo>
                  <a:cubicBezTo>
                    <a:pt x="8" y="27"/>
                    <a:pt x="11" y="31"/>
                    <a:pt x="18" y="31"/>
                  </a:cubicBezTo>
                  <a:cubicBezTo>
                    <a:pt x="21" y="31"/>
                    <a:pt x="23" y="31"/>
                    <a:pt x="26" y="30"/>
                  </a:cubicBezTo>
                  <a:lnTo>
                    <a:pt x="27" y="3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800" dirty="0">
                <a:latin typeface="+mn-lt"/>
                <a:cs typeface="+mn-cs"/>
              </a:endParaRPr>
            </a:p>
          </p:txBody>
        </p:sp>
        <p:sp>
          <p:nvSpPr>
            <p:cNvPr id="31" name="Freeform 30"/>
            <p:cNvSpPr>
              <a:spLocks/>
            </p:cNvSpPr>
            <p:nvPr/>
          </p:nvSpPr>
          <p:spPr bwMode="gray">
            <a:xfrm>
              <a:off x="3893" y="2039"/>
              <a:ext cx="71" cy="89"/>
            </a:xfrm>
            <a:custGeom>
              <a:avLst/>
              <a:gdLst>
                <a:gd name="T0" fmla="*/ 71 w 71"/>
                <a:gd name="T1" fmla="*/ 89 h 89"/>
                <a:gd name="T2" fmla="*/ 54 w 71"/>
                <a:gd name="T3" fmla="*/ 89 h 89"/>
                <a:gd name="T4" fmla="*/ 54 w 71"/>
                <a:gd name="T5" fmla="*/ 50 h 89"/>
                <a:gd name="T6" fmla="*/ 16 w 71"/>
                <a:gd name="T7" fmla="*/ 50 h 89"/>
                <a:gd name="T8" fmla="*/ 16 w 71"/>
                <a:gd name="T9" fmla="*/ 89 h 89"/>
                <a:gd name="T10" fmla="*/ 0 w 71"/>
                <a:gd name="T11" fmla="*/ 89 h 89"/>
                <a:gd name="T12" fmla="*/ 0 w 71"/>
                <a:gd name="T13" fmla="*/ 0 h 89"/>
                <a:gd name="T14" fmla="*/ 16 w 71"/>
                <a:gd name="T15" fmla="*/ 0 h 89"/>
                <a:gd name="T16" fmla="*/ 16 w 71"/>
                <a:gd name="T17" fmla="*/ 36 h 89"/>
                <a:gd name="T18" fmla="*/ 54 w 71"/>
                <a:gd name="T19" fmla="*/ 36 h 89"/>
                <a:gd name="T20" fmla="*/ 54 w 71"/>
                <a:gd name="T21" fmla="*/ 0 h 89"/>
                <a:gd name="T22" fmla="*/ 71 w 71"/>
                <a:gd name="T23" fmla="*/ 0 h 89"/>
                <a:gd name="T24" fmla="*/ 71 w 71"/>
                <a:gd name="T2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1" h="89">
                  <a:moveTo>
                    <a:pt x="71" y="89"/>
                  </a:moveTo>
                  <a:lnTo>
                    <a:pt x="54" y="89"/>
                  </a:lnTo>
                  <a:lnTo>
                    <a:pt x="54" y="50"/>
                  </a:lnTo>
                  <a:lnTo>
                    <a:pt x="16" y="50"/>
                  </a:lnTo>
                  <a:lnTo>
                    <a:pt x="16" y="89"/>
                  </a:lnTo>
                  <a:lnTo>
                    <a:pt x="0" y="89"/>
                  </a:lnTo>
                  <a:lnTo>
                    <a:pt x="0" y="0"/>
                  </a:lnTo>
                  <a:lnTo>
                    <a:pt x="16" y="0"/>
                  </a:lnTo>
                  <a:lnTo>
                    <a:pt x="16" y="36"/>
                  </a:lnTo>
                  <a:lnTo>
                    <a:pt x="54" y="36"/>
                  </a:lnTo>
                  <a:lnTo>
                    <a:pt x="54" y="0"/>
                  </a:lnTo>
                  <a:lnTo>
                    <a:pt x="71" y="0"/>
                  </a:lnTo>
                  <a:lnTo>
                    <a:pt x="71" y="8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800" dirty="0">
                <a:latin typeface="+mn-lt"/>
                <a:cs typeface="+mn-cs"/>
              </a:endParaRPr>
            </a:p>
          </p:txBody>
        </p:sp>
        <p:sp>
          <p:nvSpPr>
            <p:cNvPr id="32" name="Freeform 31"/>
            <p:cNvSpPr>
              <a:spLocks/>
            </p:cNvSpPr>
            <p:nvPr/>
          </p:nvSpPr>
          <p:spPr bwMode="gray">
            <a:xfrm>
              <a:off x="3985" y="2039"/>
              <a:ext cx="48" cy="89"/>
            </a:xfrm>
            <a:custGeom>
              <a:avLst/>
              <a:gdLst>
                <a:gd name="T0" fmla="*/ 48 w 48"/>
                <a:gd name="T1" fmla="*/ 89 h 89"/>
                <a:gd name="T2" fmla="*/ 0 w 48"/>
                <a:gd name="T3" fmla="*/ 89 h 89"/>
                <a:gd name="T4" fmla="*/ 0 w 48"/>
                <a:gd name="T5" fmla="*/ 0 h 89"/>
                <a:gd name="T6" fmla="*/ 48 w 48"/>
                <a:gd name="T7" fmla="*/ 0 h 89"/>
                <a:gd name="T8" fmla="*/ 48 w 48"/>
                <a:gd name="T9" fmla="*/ 14 h 89"/>
                <a:gd name="T10" fmla="*/ 17 w 48"/>
                <a:gd name="T11" fmla="*/ 14 h 89"/>
                <a:gd name="T12" fmla="*/ 17 w 48"/>
                <a:gd name="T13" fmla="*/ 36 h 89"/>
                <a:gd name="T14" fmla="*/ 48 w 48"/>
                <a:gd name="T15" fmla="*/ 36 h 89"/>
                <a:gd name="T16" fmla="*/ 48 w 48"/>
                <a:gd name="T17" fmla="*/ 50 h 89"/>
                <a:gd name="T18" fmla="*/ 17 w 48"/>
                <a:gd name="T19" fmla="*/ 50 h 89"/>
                <a:gd name="T20" fmla="*/ 17 w 48"/>
                <a:gd name="T21" fmla="*/ 74 h 89"/>
                <a:gd name="T22" fmla="*/ 48 w 48"/>
                <a:gd name="T23" fmla="*/ 74 h 89"/>
                <a:gd name="T24" fmla="*/ 48 w 48"/>
                <a:gd name="T2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8" h="89">
                  <a:moveTo>
                    <a:pt x="48" y="89"/>
                  </a:moveTo>
                  <a:lnTo>
                    <a:pt x="0" y="89"/>
                  </a:lnTo>
                  <a:lnTo>
                    <a:pt x="0" y="0"/>
                  </a:lnTo>
                  <a:lnTo>
                    <a:pt x="48" y="0"/>
                  </a:lnTo>
                  <a:lnTo>
                    <a:pt x="48" y="14"/>
                  </a:lnTo>
                  <a:lnTo>
                    <a:pt x="17" y="14"/>
                  </a:lnTo>
                  <a:lnTo>
                    <a:pt x="17" y="36"/>
                  </a:lnTo>
                  <a:lnTo>
                    <a:pt x="48" y="36"/>
                  </a:lnTo>
                  <a:lnTo>
                    <a:pt x="48" y="50"/>
                  </a:lnTo>
                  <a:lnTo>
                    <a:pt x="17" y="50"/>
                  </a:lnTo>
                  <a:lnTo>
                    <a:pt x="17" y="74"/>
                  </a:lnTo>
                  <a:lnTo>
                    <a:pt x="48" y="74"/>
                  </a:lnTo>
                  <a:lnTo>
                    <a:pt x="48" y="8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800" dirty="0">
                <a:latin typeface="+mn-lt"/>
                <a:cs typeface="+mn-cs"/>
              </a:endParaRPr>
            </a:p>
          </p:txBody>
        </p:sp>
        <p:sp>
          <p:nvSpPr>
            <p:cNvPr id="33" name="Freeform 32"/>
            <p:cNvSpPr>
              <a:spLocks noEditPoints="1"/>
            </p:cNvSpPr>
            <p:nvPr/>
          </p:nvSpPr>
          <p:spPr bwMode="gray">
            <a:xfrm>
              <a:off x="3148" y="2199"/>
              <a:ext cx="64" cy="93"/>
            </a:xfrm>
            <a:custGeom>
              <a:avLst/>
              <a:gdLst>
                <a:gd name="T0" fmla="*/ 27 w 27"/>
                <a:gd name="T1" fmla="*/ 26 h 38"/>
                <a:gd name="T2" fmla="*/ 24 w 27"/>
                <a:gd name="T3" fmla="*/ 34 h 38"/>
                <a:gd name="T4" fmla="*/ 12 w 27"/>
                <a:gd name="T5" fmla="*/ 38 h 38"/>
                <a:gd name="T6" fmla="*/ 7 w 27"/>
                <a:gd name="T7" fmla="*/ 38 h 38"/>
                <a:gd name="T8" fmla="*/ 0 w 27"/>
                <a:gd name="T9" fmla="*/ 38 h 38"/>
                <a:gd name="T10" fmla="*/ 0 w 27"/>
                <a:gd name="T11" fmla="*/ 0 h 38"/>
                <a:gd name="T12" fmla="*/ 13 w 27"/>
                <a:gd name="T13" fmla="*/ 0 h 38"/>
                <a:gd name="T14" fmla="*/ 23 w 27"/>
                <a:gd name="T15" fmla="*/ 2 h 38"/>
                <a:gd name="T16" fmla="*/ 26 w 27"/>
                <a:gd name="T17" fmla="*/ 9 h 38"/>
                <a:gd name="T18" fmla="*/ 25 w 27"/>
                <a:gd name="T19" fmla="*/ 14 h 38"/>
                <a:gd name="T20" fmla="*/ 20 w 27"/>
                <a:gd name="T21" fmla="*/ 18 h 38"/>
                <a:gd name="T22" fmla="*/ 20 w 27"/>
                <a:gd name="T23" fmla="*/ 18 h 38"/>
                <a:gd name="T24" fmla="*/ 25 w 27"/>
                <a:gd name="T25" fmla="*/ 21 h 38"/>
                <a:gd name="T26" fmla="*/ 27 w 27"/>
                <a:gd name="T27" fmla="*/ 26 h 38"/>
                <a:gd name="T28" fmla="*/ 19 w 27"/>
                <a:gd name="T29" fmla="*/ 10 h 38"/>
                <a:gd name="T30" fmla="*/ 12 w 27"/>
                <a:gd name="T31" fmla="*/ 6 h 38"/>
                <a:gd name="T32" fmla="*/ 8 w 27"/>
                <a:gd name="T33" fmla="*/ 6 h 38"/>
                <a:gd name="T34" fmla="*/ 8 w 27"/>
                <a:gd name="T35" fmla="*/ 16 h 38"/>
                <a:gd name="T36" fmla="*/ 11 w 27"/>
                <a:gd name="T37" fmla="*/ 16 h 38"/>
                <a:gd name="T38" fmla="*/ 19 w 27"/>
                <a:gd name="T39" fmla="*/ 10 h 38"/>
                <a:gd name="T40" fmla="*/ 19 w 27"/>
                <a:gd name="T41" fmla="*/ 27 h 38"/>
                <a:gd name="T42" fmla="*/ 11 w 27"/>
                <a:gd name="T43" fmla="*/ 21 h 38"/>
                <a:gd name="T44" fmla="*/ 8 w 27"/>
                <a:gd name="T45" fmla="*/ 21 h 38"/>
                <a:gd name="T46" fmla="*/ 8 w 27"/>
                <a:gd name="T47" fmla="*/ 32 h 38"/>
                <a:gd name="T48" fmla="*/ 12 w 27"/>
                <a:gd name="T49" fmla="*/ 32 h 38"/>
                <a:gd name="T50" fmla="*/ 19 w 27"/>
                <a:gd name="T51" fmla="*/ 27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7" h="38">
                  <a:moveTo>
                    <a:pt x="27" y="26"/>
                  </a:moveTo>
                  <a:cubicBezTo>
                    <a:pt x="27" y="30"/>
                    <a:pt x="26" y="32"/>
                    <a:pt x="24" y="34"/>
                  </a:cubicBezTo>
                  <a:cubicBezTo>
                    <a:pt x="21" y="37"/>
                    <a:pt x="17" y="38"/>
                    <a:pt x="12" y="38"/>
                  </a:cubicBezTo>
                  <a:cubicBezTo>
                    <a:pt x="11" y="38"/>
                    <a:pt x="10" y="38"/>
                    <a:pt x="7" y="38"/>
                  </a:cubicBezTo>
                  <a:cubicBezTo>
                    <a:pt x="4" y="38"/>
                    <a:pt x="2" y="38"/>
                    <a:pt x="0" y="3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" y="0"/>
                    <a:pt x="8" y="0"/>
                    <a:pt x="13" y="0"/>
                  </a:cubicBezTo>
                  <a:cubicBezTo>
                    <a:pt x="18" y="0"/>
                    <a:pt x="21" y="1"/>
                    <a:pt x="23" y="2"/>
                  </a:cubicBezTo>
                  <a:cubicBezTo>
                    <a:pt x="25" y="4"/>
                    <a:pt x="26" y="6"/>
                    <a:pt x="26" y="9"/>
                  </a:cubicBezTo>
                  <a:cubicBezTo>
                    <a:pt x="26" y="11"/>
                    <a:pt x="26" y="13"/>
                    <a:pt x="25" y="14"/>
                  </a:cubicBezTo>
                  <a:cubicBezTo>
                    <a:pt x="24" y="16"/>
                    <a:pt x="22" y="17"/>
                    <a:pt x="20" y="18"/>
                  </a:cubicBezTo>
                  <a:cubicBezTo>
                    <a:pt x="20" y="18"/>
                    <a:pt x="20" y="18"/>
                    <a:pt x="20" y="18"/>
                  </a:cubicBezTo>
                  <a:cubicBezTo>
                    <a:pt x="22" y="18"/>
                    <a:pt x="24" y="19"/>
                    <a:pt x="25" y="21"/>
                  </a:cubicBezTo>
                  <a:cubicBezTo>
                    <a:pt x="27" y="23"/>
                    <a:pt x="27" y="24"/>
                    <a:pt x="27" y="26"/>
                  </a:cubicBezTo>
                  <a:close/>
                  <a:moveTo>
                    <a:pt x="19" y="10"/>
                  </a:moveTo>
                  <a:cubicBezTo>
                    <a:pt x="19" y="7"/>
                    <a:pt x="16" y="6"/>
                    <a:pt x="12" y="6"/>
                  </a:cubicBezTo>
                  <a:cubicBezTo>
                    <a:pt x="11" y="6"/>
                    <a:pt x="10" y="6"/>
                    <a:pt x="8" y="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16"/>
                    <a:pt x="9" y="16"/>
                    <a:pt x="11" y="16"/>
                  </a:cubicBezTo>
                  <a:cubicBezTo>
                    <a:pt x="16" y="16"/>
                    <a:pt x="19" y="14"/>
                    <a:pt x="19" y="10"/>
                  </a:cubicBezTo>
                  <a:close/>
                  <a:moveTo>
                    <a:pt x="19" y="27"/>
                  </a:moveTo>
                  <a:cubicBezTo>
                    <a:pt x="19" y="23"/>
                    <a:pt x="16" y="21"/>
                    <a:pt x="11" y="21"/>
                  </a:cubicBezTo>
                  <a:cubicBezTo>
                    <a:pt x="9" y="21"/>
                    <a:pt x="8" y="21"/>
                    <a:pt x="8" y="21"/>
                  </a:cubicBezTo>
                  <a:cubicBezTo>
                    <a:pt x="8" y="32"/>
                    <a:pt x="8" y="32"/>
                    <a:pt x="8" y="32"/>
                  </a:cubicBezTo>
                  <a:cubicBezTo>
                    <a:pt x="9" y="32"/>
                    <a:pt x="10" y="32"/>
                    <a:pt x="12" y="32"/>
                  </a:cubicBezTo>
                  <a:cubicBezTo>
                    <a:pt x="17" y="32"/>
                    <a:pt x="19" y="30"/>
                    <a:pt x="19" y="2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800" dirty="0">
                <a:latin typeface="+mn-lt"/>
                <a:cs typeface="+mn-cs"/>
              </a:endParaRPr>
            </a:p>
          </p:txBody>
        </p:sp>
        <p:sp>
          <p:nvSpPr>
            <p:cNvPr id="34" name="Freeform 33"/>
            <p:cNvSpPr>
              <a:spLocks noEditPoints="1"/>
            </p:cNvSpPr>
            <p:nvPr/>
          </p:nvSpPr>
          <p:spPr bwMode="gray">
            <a:xfrm>
              <a:off x="3227" y="2199"/>
              <a:ext cx="83" cy="93"/>
            </a:xfrm>
            <a:custGeom>
              <a:avLst/>
              <a:gdLst>
                <a:gd name="T0" fmla="*/ 35 w 35"/>
                <a:gd name="T1" fmla="*/ 38 h 38"/>
                <a:gd name="T2" fmla="*/ 27 w 35"/>
                <a:gd name="T3" fmla="*/ 38 h 38"/>
                <a:gd name="T4" fmla="*/ 24 w 35"/>
                <a:gd name="T5" fmla="*/ 30 h 38"/>
                <a:gd name="T6" fmla="*/ 10 w 35"/>
                <a:gd name="T7" fmla="*/ 30 h 38"/>
                <a:gd name="T8" fmla="*/ 7 w 35"/>
                <a:gd name="T9" fmla="*/ 38 h 38"/>
                <a:gd name="T10" fmla="*/ 0 w 35"/>
                <a:gd name="T11" fmla="*/ 38 h 38"/>
                <a:gd name="T12" fmla="*/ 13 w 35"/>
                <a:gd name="T13" fmla="*/ 0 h 38"/>
                <a:gd name="T14" fmla="*/ 21 w 35"/>
                <a:gd name="T15" fmla="*/ 0 h 38"/>
                <a:gd name="T16" fmla="*/ 35 w 35"/>
                <a:gd name="T17" fmla="*/ 38 h 38"/>
                <a:gd name="T18" fmla="*/ 22 w 35"/>
                <a:gd name="T19" fmla="*/ 25 h 38"/>
                <a:gd name="T20" fmla="*/ 19 w 35"/>
                <a:gd name="T21" fmla="*/ 15 h 38"/>
                <a:gd name="T22" fmla="*/ 17 w 35"/>
                <a:gd name="T23" fmla="*/ 8 h 38"/>
                <a:gd name="T24" fmla="*/ 17 w 35"/>
                <a:gd name="T25" fmla="*/ 8 h 38"/>
                <a:gd name="T26" fmla="*/ 15 w 35"/>
                <a:gd name="T27" fmla="*/ 15 h 38"/>
                <a:gd name="T28" fmla="*/ 12 w 35"/>
                <a:gd name="T29" fmla="*/ 25 h 38"/>
                <a:gd name="T30" fmla="*/ 22 w 35"/>
                <a:gd name="T31" fmla="*/ 25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5" h="38">
                  <a:moveTo>
                    <a:pt x="35" y="38"/>
                  </a:moveTo>
                  <a:cubicBezTo>
                    <a:pt x="27" y="38"/>
                    <a:pt x="27" y="38"/>
                    <a:pt x="27" y="38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10" y="30"/>
                    <a:pt x="10" y="30"/>
                    <a:pt x="10" y="30"/>
                  </a:cubicBezTo>
                  <a:cubicBezTo>
                    <a:pt x="7" y="38"/>
                    <a:pt x="7" y="38"/>
                    <a:pt x="7" y="38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21" y="0"/>
                    <a:pt x="21" y="0"/>
                    <a:pt x="21" y="0"/>
                  </a:cubicBezTo>
                  <a:lnTo>
                    <a:pt x="35" y="38"/>
                  </a:lnTo>
                  <a:close/>
                  <a:moveTo>
                    <a:pt x="22" y="25"/>
                  </a:moveTo>
                  <a:cubicBezTo>
                    <a:pt x="19" y="15"/>
                    <a:pt x="19" y="15"/>
                    <a:pt x="19" y="15"/>
                  </a:cubicBezTo>
                  <a:cubicBezTo>
                    <a:pt x="18" y="12"/>
                    <a:pt x="17" y="10"/>
                    <a:pt x="17" y="8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16" y="11"/>
                    <a:pt x="16" y="13"/>
                    <a:pt x="15" y="15"/>
                  </a:cubicBezTo>
                  <a:cubicBezTo>
                    <a:pt x="12" y="25"/>
                    <a:pt x="12" y="25"/>
                    <a:pt x="12" y="25"/>
                  </a:cubicBezTo>
                  <a:lnTo>
                    <a:pt x="22" y="2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800" dirty="0">
                <a:latin typeface="+mn-lt"/>
                <a:cs typeface="+mn-cs"/>
              </a:endParaRPr>
            </a:p>
          </p:txBody>
        </p:sp>
        <p:sp>
          <p:nvSpPr>
            <p:cNvPr id="35" name="Freeform 34"/>
            <p:cNvSpPr>
              <a:spLocks/>
            </p:cNvSpPr>
            <p:nvPr/>
          </p:nvSpPr>
          <p:spPr bwMode="gray">
            <a:xfrm>
              <a:off x="3326" y="2199"/>
              <a:ext cx="71" cy="94"/>
            </a:xfrm>
            <a:custGeom>
              <a:avLst/>
              <a:gdLst>
                <a:gd name="T0" fmla="*/ 30 w 30"/>
                <a:gd name="T1" fmla="*/ 23 h 39"/>
                <a:gd name="T2" fmla="*/ 14 w 30"/>
                <a:gd name="T3" fmla="*/ 39 h 39"/>
                <a:gd name="T4" fmla="*/ 0 w 30"/>
                <a:gd name="T5" fmla="*/ 25 h 39"/>
                <a:gd name="T6" fmla="*/ 0 w 30"/>
                <a:gd name="T7" fmla="*/ 0 h 39"/>
                <a:gd name="T8" fmla="*/ 7 w 30"/>
                <a:gd name="T9" fmla="*/ 0 h 39"/>
                <a:gd name="T10" fmla="*/ 7 w 30"/>
                <a:gd name="T11" fmla="*/ 25 h 39"/>
                <a:gd name="T12" fmla="*/ 9 w 30"/>
                <a:gd name="T13" fmla="*/ 30 h 39"/>
                <a:gd name="T14" fmla="*/ 15 w 30"/>
                <a:gd name="T15" fmla="*/ 33 h 39"/>
                <a:gd name="T16" fmla="*/ 21 w 30"/>
                <a:gd name="T17" fmla="*/ 31 h 39"/>
                <a:gd name="T18" fmla="*/ 23 w 30"/>
                <a:gd name="T19" fmla="*/ 24 h 39"/>
                <a:gd name="T20" fmla="*/ 23 w 30"/>
                <a:gd name="T21" fmla="*/ 0 h 39"/>
                <a:gd name="T22" fmla="*/ 30 w 30"/>
                <a:gd name="T23" fmla="*/ 0 h 39"/>
                <a:gd name="T24" fmla="*/ 30 w 30"/>
                <a:gd name="T25" fmla="*/ 23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" h="39">
                  <a:moveTo>
                    <a:pt x="30" y="23"/>
                  </a:moveTo>
                  <a:cubicBezTo>
                    <a:pt x="30" y="34"/>
                    <a:pt x="25" y="39"/>
                    <a:pt x="14" y="39"/>
                  </a:cubicBezTo>
                  <a:cubicBezTo>
                    <a:pt x="5" y="39"/>
                    <a:pt x="0" y="34"/>
                    <a:pt x="0" y="2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7" y="27"/>
                    <a:pt x="8" y="29"/>
                    <a:pt x="9" y="30"/>
                  </a:cubicBezTo>
                  <a:cubicBezTo>
                    <a:pt x="10" y="32"/>
                    <a:pt x="12" y="33"/>
                    <a:pt x="15" y="33"/>
                  </a:cubicBezTo>
                  <a:cubicBezTo>
                    <a:pt x="18" y="33"/>
                    <a:pt x="20" y="32"/>
                    <a:pt x="21" y="31"/>
                  </a:cubicBezTo>
                  <a:cubicBezTo>
                    <a:pt x="22" y="29"/>
                    <a:pt x="23" y="27"/>
                    <a:pt x="23" y="24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30" y="0"/>
                    <a:pt x="30" y="0"/>
                    <a:pt x="30" y="0"/>
                  </a:cubicBezTo>
                  <a:lnTo>
                    <a:pt x="30" y="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800" dirty="0">
                <a:latin typeface="+mn-lt"/>
                <a:cs typeface="+mn-cs"/>
              </a:endParaRPr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gray">
            <a:xfrm>
              <a:off x="3421" y="2197"/>
              <a:ext cx="80" cy="96"/>
            </a:xfrm>
            <a:custGeom>
              <a:avLst/>
              <a:gdLst>
                <a:gd name="T0" fmla="*/ 33 w 33"/>
                <a:gd name="T1" fmla="*/ 2 h 40"/>
                <a:gd name="T2" fmla="*/ 31 w 33"/>
                <a:gd name="T3" fmla="*/ 9 h 40"/>
                <a:gd name="T4" fmla="*/ 21 w 33"/>
                <a:gd name="T5" fmla="*/ 7 h 40"/>
                <a:gd name="T6" fmla="*/ 12 w 33"/>
                <a:gd name="T7" fmla="*/ 10 h 40"/>
                <a:gd name="T8" fmla="*/ 8 w 33"/>
                <a:gd name="T9" fmla="*/ 20 h 40"/>
                <a:gd name="T10" fmla="*/ 11 w 33"/>
                <a:gd name="T11" fmla="*/ 30 h 40"/>
                <a:gd name="T12" fmla="*/ 20 w 33"/>
                <a:gd name="T13" fmla="*/ 33 h 40"/>
                <a:gd name="T14" fmla="*/ 25 w 33"/>
                <a:gd name="T15" fmla="*/ 32 h 40"/>
                <a:gd name="T16" fmla="*/ 25 w 33"/>
                <a:gd name="T17" fmla="*/ 19 h 40"/>
                <a:gd name="T18" fmla="*/ 33 w 33"/>
                <a:gd name="T19" fmla="*/ 19 h 40"/>
                <a:gd name="T20" fmla="*/ 33 w 33"/>
                <a:gd name="T21" fmla="*/ 37 h 40"/>
                <a:gd name="T22" fmla="*/ 20 w 33"/>
                <a:gd name="T23" fmla="*/ 40 h 40"/>
                <a:gd name="T24" fmla="*/ 5 w 33"/>
                <a:gd name="T25" fmla="*/ 35 h 40"/>
                <a:gd name="T26" fmla="*/ 0 w 33"/>
                <a:gd name="T27" fmla="*/ 21 h 40"/>
                <a:gd name="T28" fmla="*/ 6 w 33"/>
                <a:gd name="T29" fmla="*/ 6 h 40"/>
                <a:gd name="T30" fmla="*/ 22 w 33"/>
                <a:gd name="T31" fmla="*/ 0 h 40"/>
                <a:gd name="T32" fmla="*/ 33 w 33"/>
                <a:gd name="T33" fmla="*/ 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3" h="40">
                  <a:moveTo>
                    <a:pt x="33" y="2"/>
                  </a:moveTo>
                  <a:cubicBezTo>
                    <a:pt x="31" y="9"/>
                    <a:pt x="31" y="9"/>
                    <a:pt x="31" y="9"/>
                  </a:cubicBezTo>
                  <a:cubicBezTo>
                    <a:pt x="28" y="8"/>
                    <a:pt x="25" y="7"/>
                    <a:pt x="21" y="7"/>
                  </a:cubicBezTo>
                  <a:cubicBezTo>
                    <a:pt x="17" y="7"/>
                    <a:pt x="14" y="8"/>
                    <a:pt x="12" y="10"/>
                  </a:cubicBezTo>
                  <a:cubicBezTo>
                    <a:pt x="9" y="13"/>
                    <a:pt x="8" y="16"/>
                    <a:pt x="8" y="20"/>
                  </a:cubicBezTo>
                  <a:cubicBezTo>
                    <a:pt x="8" y="24"/>
                    <a:pt x="9" y="27"/>
                    <a:pt x="11" y="30"/>
                  </a:cubicBezTo>
                  <a:cubicBezTo>
                    <a:pt x="14" y="32"/>
                    <a:pt x="17" y="33"/>
                    <a:pt x="20" y="33"/>
                  </a:cubicBezTo>
                  <a:cubicBezTo>
                    <a:pt x="22" y="33"/>
                    <a:pt x="24" y="33"/>
                    <a:pt x="25" y="32"/>
                  </a:cubicBezTo>
                  <a:cubicBezTo>
                    <a:pt x="25" y="19"/>
                    <a:pt x="25" y="19"/>
                    <a:pt x="25" y="19"/>
                  </a:cubicBezTo>
                  <a:cubicBezTo>
                    <a:pt x="33" y="19"/>
                    <a:pt x="33" y="19"/>
                    <a:pt x="33" y="19"/>
                  </a:cubicBezTo>
                  <a:cubicBezTo>
                    <a:pt x="33" y="37"/>
                    <a:pt x="33" y="37"/>
                    <a:pt x="33" y="37"/>
                  </a:cubicBezTo>
                  <a:cubicBezTo>
                    <a:pt x="29" y="39"/>
                    <a:pt x="24" y="40"/>
                    <a:pt x="20" y="40"/>
                  </a:cubicBezTo>
                  <a:cubicBezTo>
                    <a:pt x="14" y="40"/>
                    <a:pt x="9" y="38"/>
                    <a:pt x="5" y="35"/>
                  </a:cubicBezTo>
                  <a:cubicBezTo>
                    <a:pt x="2" y="31"/>
                    <a:pt x="0" y="27"/>
                    <a:pt x="0" y="21"/>
                  </a:cubicBezTo>
                  <a:cubicBezTo>
                    <a:pt x="0" y="15"/>
                    <a:pt x="2" y="10"/>
                    <a:pt x="6" y="6"/>
                  </a:cubicBezTo>
                  <a:cubicBezTo>
                    <a:pt x="10" y="2"/>
                    <a:pt x="15" y="0"/>
                    <a:pt x="22" y="0"/>
                  </a:cubicBezTo>
                  <a:cubicBezTo>
                    <a:pt x="25" y="0"/>
                    <a:pt x="29" y="1"/>
                    <a:pt x="33" y="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800" dirty="0">
                <a:latin typeface="+mn-lt"/>
                <a:cs typeface="+mn-cs"/>
              </a:endParaRPr>
            </a:p>
          </p:txBody>
        </p:sp>
        <p:sp>
          <p:nvSpPr>
            <p:cNvPr id="37" name="Freeform 36"/>
            <p:cNvSpPr>
              <a:spLocks/>
            </p:cNvSpPr>
            <p:nvPr/>
          </p:nvSpPr>
          <p:spPr bwMode="gray">
            <a:xfrm>
              <a:off x="3525" y="2199"/>
              <a:ext cx="48" cy="93"/>
            </a:xfrm>
            <a:custGeom>
              <a:avLst/>
              <a:gdLst>
                <a:gd name="T0" fmla="*/ 50 w 50"/>
                <a:gd name="T1" fmla="*/ 91 h 91"/>
                <a:gd name="T2" fmla="*/ 0 w 50"/>
                <a:gd name="T3" fmla="*/ 91 h 91"/>
                <a:gd name="T4" fmla="*/ 0 w 50"/>
                <a:gd name="T5" fmla="*/ 0 h 91"/>
                <a:gd name="T6" fmla="*/ 50 w 50"/>
                <a:gd name="T7" fmla="*/ 0 h 91"/>
                <a:gd name="T8" fmla="*/ 50 w 50"/>
                <a:gd name="T9" fmla="*/ 15 h 91"/>
                <a:gd name="T10" fmla="*/ 19 w 50"/>
                <a:gd name="T11" fmla="*/ 15 h 91"/>
                <a:gd name="T12" fmla="*/ 19 w 50"/>
                <a:gd name="T13" fmla="*/ 39 h 91"/>
                <a:gd name="T14" fmla="*/ 48 w 50"/>
                <a:gd name="T15" fmla="*/ 39 h 91"/>
                <a:gd name="T16" fmla="*/ 48 w 50"/>
                <a:gd name="T17" fmla="*/ 53 h 91"/>
                <a:gd name="T18" fmla="*/ 19 w 50"/>
                <a:gd name="T19" fmla="*/ 53 h 91"/>
                <a:gd name="T20" fmla="*/ 19 w 50"/>
                <a:gd name="T21" fmla="*/ 77 h 91"/>
                <a:gd name="T22" fmla="*/ 50 w 50"/>
                <a:gd name="T23" fmla="*/ 77 h 91"/>
                <a:gd name="T24" fmla="*/ 50 w 50"/>
                <a:gd name="T25" fmla="*/ 9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" h="91">
                  <a:moveTo>
                    <a:pt x="50" y="91"/>
                  </a:moveTo>
                  <a:lnTo>
                    <a:pt x="0" y="91"/>
                  </a:lnTo>
                  <a:lnTo>
                    <a:pt x="0" y="0"/>
                  </a:lnTo>
                  <a:lnTo>
                    <a:pt x="50" y="0"/>
                  </a:lnTo>
                  <a:lnTo>
                    <a:pt x="50" y="15"/>
                  </a:lnTo>
                  <a:lnTo>
                    <a:pt x="19" y="15"/>
                  </a:lnTo>
                  <a:lnTo>
                    <a:pt x="19" y="39"/>
                  </a:lnTo>
                  <a:lnTo>
                    <a:pt x="48" y="39"/>
                  </a:lnTo>
                  <a:lnTo>
                    <a:pt x="48" y="53"/>
                  </a:lnTo>
                  <a:lnTo>
                    <a:pt x="19" y="53"/>
                  </a:lnTo>
                  <a:lnTo>
                    <a:pt x="19" y="77"/>
                  </a:lnTo>
                  <a:lnTo>
                    <a:pt x="50" y="77"/>
                  </a:lnTo>
                  <a:lnTo>
                    <a:pt x="50" y="9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800" dirty="0">
                <a:latin typeface="+mn-lt"/>
                <a:cs typeface="+mn-cs"/>
              </a:endParaRPr>
            </a:p>
          </p:txBody>
        </p:sp>
        <p:sp>
          <p:nvSpPr>
            <p:cNvPr id="38" name="Freeform 37"/>
            <p:cNvSpPr>
              <a:spLocks/>
            </p:cNvSpPr>
            <p:nvPr/>
          </p:nvSpPr>
          <p:spPr bwMode="gray">
            <a:xfrm>
              <a:off x="3594" y="2199"/>
              <a:ext cx="123" cy="93"/>
            </a:xfrm>
            <a:custGeom>
              <a:avLst/>
              <a:gdLst>
                <a:gd name="T0" fmla="*/ 52 w 52"/>
                <a:gd name="T1" fmla="*/ 0 h 38"/>
                <a:gd name="T2" fmla="*/ 42 w 52"/>
                <a:gd name="T3" fmla="*/ 38 h 38"/>
                <a:gd name="T4" fmla="*/ 33 w 52"/>
                <a:gd name="T5" fmla="*/ 38 h 38"/>
                <a:gd name="T6" fmla="*/ 27 w 52"/>
                <a:gd name="T7" fmla="*/ 17 h 38"/>
                <a:gd name="T8" fmla="*/ 26 w 52"/>
                <a:gd name="T9" fmla="*/ 9 h 38"/>
                <a:gd name="T10" fmla="*/ 26 w 52"/>
                <a:gd name="T11" fmla="*/ 9 h 38"/>
                <a:gd name="T12" fmla="*/ 24 w 52"/>
                <a:gd name="T13" fmla="*/ 17 h 38"/>
                <a:gd name="T14" fmla="*/ 19 w 52"/>
                <a:gd name="T15" fmla="*/ 38 h 38"/>
                <a:gd name="T16" fmla="*/ 10 w 52"/>
                <a:gd name="T17" fmla="*/ 38 h 38"/>
                <a:gd name="T18" fmla="*/ 0 w 52"/>
                <a:gd name="T19" fmla="*/ 0 h 38"/>
                <a:gd name="T20" fmla="*/ 8 w 52"/>
                <a:gd name="T21" fmla="*/ 0 h 38"/>
                <a:gd name="T22" fmla="*/ 13 w 52"/>
                <a:gd name="T23" fmla="*/ 21 h 38"/>
                <a:gd name="T24" fmla="*/ 15 w 52"/>
                <a:gd name="T25" fmla="*/ 29 h 38"/>
                <a:gd name="T26" fmla="*/ 15 w 52"/>
                <a:gd name="T27" fmla="*/ 29 h 38"/>
                <a:gd name="T28" fmla="*/ 16 w 52"/>
                <a:gd name="T29" fmla="*/ 21 h 38"/>
                <a:gd name="T30" fmla="*/ 22 w 52"/>
                <a:gd name="T31" fmla="*/ 0 h 38"/>
                <a:gd name="T32" fmla="*/ 30 w 52"/>
                <a:gd name="T33" fmla="*/ 0 h 38"/>
                <a:gd name="T34" fmla="*/ 36 w 52"/>
                <a:gd name="T35" fmla="*/ 21 h 38"/>
                <a:gd name="T36" fmla="*/ 38 w 52"/>
                <a:gd name="T37" fmla="*/ 29 h 38"/>
                <a:gd name="T38" fmla="*/ 38 w 52"/>
                <a:gd name="T39" fmla="*/ 29 h 38"/>
                <a:gd name="T40" fmla="*/ 39 w 52"/>
                <a:gd name="T41" fmla="*/ 21 h 38"/>
                <a:gd name="T42" fmla="*/ 44 w 52"/>
                <a:gd name="T43" fmla="*/ 0 h 38"/>
                <a:gd name="T44" fmla="*/ 52 w 52"/>
                <a:gd name="T4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2" h="38">
                  <a:moveTo>
                    <a:pt x="52" y="0"/>
                  </a:moveTo>
                  <a:cubicBezTo>
                    <a:pt x="42" y="38"/>
                    <a:pt x="42" y="38"/>
                    <a:pt x="42" y="38"/>
                  </a:cubicBezTo>
                  <a:cubicBezTo>
                    <a:pt x="33" y="38"/>
                    <a:pt x="33" y="38"/>
                    <a:pt x="33" y="38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27" y="15"/>
                    <a:pt x="26" y="13"/>
                    <a:pt x="26" y="9"/>
                  </a:cubicBezTo>
                  <a:cubicBezTo>
                    <a:pt x="26" y="9"/>
                    <a:pt x="26" y="9"/>
                    <a:pt x="26" y="9"/>
                  </a:cubicBezTo>
                  <a:cubicBezTo>
                    <a:pt x="25" y="12"/>
                    <a:pt x="25" y="14"/>
                    <a:pt x="24" y="17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0" y="38"/>
                    <a:pt x="10" y="38"/>
                    <a:pt x="10" y="3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3" y="21"/>
                    <a:pt x="13" y="21"/>
                    <a:pt x="13" y="21"/>
                  </a:cubicBezTo>
                  <a:cubicBezTo>
                    <a:pt x="14" y="23"/>
                    <a:pt x="15" y="26"/>
                    <a:pt x="15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6"/>
                    <a:pt x="16" y="23"/>
                    <a:pt x="16" y="21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36" y="21"/>
                    <a:pt x="36" y="21"/>
                    <a:pt x="36" y="21"/>
                  </a:cubicBezTo>
                  <a:cubicBezTo>
                    <a:pt x="37" y="24"/>
                    <a:pt x="37" y="26"/>
                    <a:pt x="38" y="29"/>
                  </a:cubicBezTo>
                  <a:cubicBezTo>
                    <a:pt x="38" y="29"/>
                    <a:pt x="38" y="29"/>
                    <a:pt x="38" y="29"/>
                  </a:cubicBezTo>
                  <a:cubicBezTo>
                    <a:pt x="38" y="26"/>
                    <a:pt x="39" y="24"/>
                    <a:pt x="39" y="21"/>
                  </a:cubicBezTo>
                  <a:cubicBezTo>
                    <a:pt x="44" y="0"/>
                    <a:pt x="44" y="0"/>
                    <a:pt x="44" y="0"/>
                  </a:cubicBezTo>
                  <a:lnTo>
                    <a:pt x="5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800" dirty="0">
                <a:latin typeface="+mn-lt"/>
                <a:cs typeface="+mn-cs"/>
              </a:endParaRPr>
            </a:p>
          </p:txBody>
        </p:sp>
        <p:sp>
          <p:nvSpPr>
            <p:cNvPr id="39" name="Freeform 38"/>
            <p:cNvSpPr>
              <a:spLocks/>
            </p:cNvSpPr>
            <p:nvPr/>
          </p:nvSpPr>
          <p:spPr bwMode="gray">
            <a:xfrm>
              <a:off x="3739" y="2199"/>
              <a:ext cx="50" cy="93"/>
            </a:xfrm>
            <a:custGeom>
              <a:avLst/>
              <a:gdLst>
                <a:gd name="T0" fmla="*/ 50 w 50"/>
                <a:gd name="T1" fmla="*/ 91 h 91"/>
                <a:gd name="T2" fmla="*/ 0 w 50"/>
                <a:gd name="T3" fmla="*/ 91 h 91"/>
                <a:gd name="T4" fmla="*/ 0 w 50"/>
                <a:gd name="T5" fmla="*/ 0 h 91"/>
                <a:gd name="T6" fmla="*/ 50 w 50"/>
                <a:gd name="T7" fmla="*/ 0 h 91"/>
                <a:gd name="T8" fmla="*/ 50 w 50"/>
                <a:gd name="T9" fmla="*/ 15 h 91"/>
                <a:gd name="T10" fmla="*/ 16 w 50"/>
                <a:gd name="T11" fmla="*/ 15 h 91"/>
                <a:gd name="T12" fmla="*/ 16 w 50"/>
                <a:gd name="T13" fmla="*/ 39 h 91"/>
                <a:gd name="T14" fmla="*/ 47 w 50"/>
                <a:gd name="T15" fmla="*/ 39 h 91"/>
                <a:gd name="T16" fmla="*/ 47 w 50"/>
                <a:gd name="T17" fmla="*/ 53 h 91"/>
                <a:gd name="T18" fmla="*/ 16 w 50"/>
                <a:gd name="T19" fmla="*/ 53 h 91"/>
                <a:gd name="T20" fmla="*/ 16 w 50"/>
                <a:gd name="T21" fmla="*/ 77 h 91"/>
                <a:gd name="T22" fmla="*/ 50 w 50"/>
                <a:gd name="T23" fmla="*/ 77 h 91"/>
                <a:gd name="T24" fmla="*/ 50 w 50"/>
                <a:gd name="T25" fmla="*/ 9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" h="91">
                  <a:moveTo>
                    <a:pt x="50" y="91"/>
                  </a:moveTo>
                  <a:lnTo>
                    <a:pt x="0" y="91"/>
                  </a:lnTo>
                  <a:lnTo>
                    <a:pt x="0" y="0"/>
                  </a:lnTo>
                  <a:lnTo>
                    <a:pt x="50" y="0"/>
                  </a:lnTo>
                  <a:lnTo>
                    <a:pt x="50" y="15"/>
                  </a:lnTo>
                  <a:lnTo>
                    <a:pt x="16" y="15"/>
                  </a:lnTo>
                  <a:lnTo>
                    <a:pt x="16" y="39"/>
                  </a:lnTo>
                  <a:lnTo>
                    <a:pt x="47" y="39"/>
                  </a:lnTo>
                  <a:lnTo>
                    <a:pt x="47" y="53"/>
                  </a:lnTo>
                  <a:lnTo>
                    <a:pt x="16" y="53"/>
                  </a:lnTo>
                  <a:lnTo>
                    <a:pt x="16" y="77"/>
                  </a:lnTo>
                  <a:lnTo>
                    <a:pt x="50" y="77"/>
                  </a:lnTo>
                  <a:lnTo>
                    <a:pt x="50" y="9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800" dirty="0">
                <a:latin typeface="+mn-lt"/>
                <a:cs typeface="+mn-cs"/>
              </a:endParaRPr>
            </a:p>
          </p:txBody>
        </p:sp>
        <p:sp>
          <p:nvSpPr>
            <p:cNvPr id="40" name="Freeform 39"/>
            <p:cNvSpPr>
              <a:spLocks noEditPoints="1"/>
            </p:cNvSpPr>
            <p:nvPr/>
          </p:nvSpPr>
          <p:spPr bwMode="gray">
            <a:xfrm>
              <a:off x="3815" y="2199"/>
              <a:ext cx="64" cy="93"/>
            </a:xfrm>
            <a:custGeom>
              <a:avLst/>
              <a:gdLst>
                <a:gd name="T0" fmla="*/ 27 w 27"/>
                <a:gd name="T1" fmla="*/ 38 h 38"/>
                <a:gd name="T2" fmla="*/ 18 w 27"/>
                <a:gd name="T3" fmla="*/ 38 h 38"/>
                <a:gd name="T4" fmla="*/ 7 w 27"/>
                <a:gd name="T5" fmla="*/ 22 h 38"/>
                <a:gd name="T6" fmla="*/ 7 w 27"/>
                <a:gd name="T7" fmla="*/ 22 h 38"/>
                <a:gd name="T8" fmla="*/ 7 w 27"/>
                <a:gd name="T9" fmla="*/ 38 h 38"/>
                <a:gd name="T10" fmla="*/ 0 w 27"/>
                <a:gd name="T11" fmla="*/ 38 h 38"/>
                <a:gd name="T12" fmla="*/ 0 w 27"/>
                <a:gd name="T13" fmla="*/ 0 h 38"/>
                <a:gd name="T14" fmla="*/ 11 w 27"/>
                <a:gd name="T15" fmla="*/ 0 h 38"/>
                <a:gd name="T16" fmla="*/ 25 w 27"/>
                <a:gd name="T17" fmla="*/ 11 h 38"/>
                <a:gd name="T18" fmla="*/ 22 w 27"/>
                <a:gd name="T19" fmla="*/ 18 h 38"/>
                <a:gd name="T20" fmla="*/ 15 w 27"/>
                <a:gd name="T21" fmla="*/ 21 h 38"/>
                <a:gd name="T22" fmla="*/ 18 w 27"/>
                <a:gd name="T23" fmla="*/ 25 h 38"/>
                <a:gd name="T24" fmla="*/ 27 w 27"/>
                <a:gd name="T25" fmla="*/ 38 h 38"/>
                <a:gd name="T26" fmla="*/ 17 w 27"/>
                <a:gd name="T27" fmla="*/ 11 h 38"/>
                <a:gd name="T28" fmla="*/ 10 w 27"/>
                <a:gd name="T29" fmla="*/ 6 h 38"/>
                <a:gd name="T30" fmla="*/ 7 w 27"/>
                <a:gd name="T31" fmla="*/ 6 h 38"/>
                <a:gd name="T32" fmla="*/ 7 w 27"/>
                <a:gd name="T33" fmla="*/ 17 h 38"/>
                <a:gd name="T34" fmla="*/ 10 w 27"/>
                <a:gd name="T35" fmla="*/ 17 h 38"/>
                <a:gd name="T36" fmla="*/ 15 w 27"/>
                <a:gd name="T37" fmla="*/ 15 h 38"/>
                <a:gd name="T38" fmla="*/ 17 w 27"/>
                <a:gd name="T39" fmla="*/ 1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7" h="38">
                  <a:moveTo>
                    <a:pt x="27" y="38"/>
                  </a:moveTo>
                  <a:cubicBezTo>
                    <a:pt x="18" y="38"/>
                    <a:pt x="18" y="38"/>
                    <a:pt x="18" y="38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38"/>
                    <a:pt x="7" y="38"/>
                    <a:pt x="7" y="38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6" y="0"/>
                    <a:pt x="11" y="0"/>
                  </a:cubicBezTo>
                  <a:cubicBezTo>
                    <a:pt x="20" y="0"/>
                    <a:pt x="25" y="3"/>
                    <a:pt x="25" y="11"/>
                  </a:cubicBezTo>
                  <a:cubicBezTo>
                    <a:pt x="25" y="13"/>
                    <a:pt x="24" y="16"/>
                    <a:pt x="22" y="18"/>
                  </a:cubicBezTo>
                  <a:cubicBezTo>
                    <a:pt x="20" y="20"/>
                    <a:pt x="18" y="21"/>
                    <a:pt x="15" y="21"/>
                  </a:cubicBezTo>
                  <a:cubicBezTo>
                    <a:pt x="16" y="23"/>
                    <a:pt x="17" y="24"/>
                    <a:pt x="18" y="25"/>
                  </a:cubicBezTo>
                  <a:lnTo>
                    <a:pt x="27" y="38"/>
                  </a:lnTo>
                  <a:close/>
                  <a:moveTo>
                    <a:pt x="17" y="11"/>
                  </a:moveTo>
                  <a:cubicBezTo>
                    <a:pt x="17" y="8"/>
                    <a:pt x="15" y="6"/>
                    <a:pt x="10" y="6"/>
                  </a:cubicBezTo>
                  <a:cubicBezTo>
                    <a:pt x="9" y="6"/>
                    <a:pt x="8" y="6"/>
                    <a:pt x="7" y="6"/>
                  </a:cubicBezTo>
                  <a:cubicBezTo>
                    <a:pt x="7" y="17"/>
                    <a:pt x="7" y="17"/>
                    <a:pt x="7" y="17"/>
                  </a:cubicBezTo>
                  <a:cubicBezTo>
                    <a:pt x="8" y="17"/>
                    <a:pt x="9" y="17"/>
                    <a:pt x="10" y="17"/>
                  </a:cubicBezTo>
                  <a:cubicBezTo>
                    <a:pt x="12" y="17"/>
                    <a:pt x="14" y="17"/>
                    <a:pt x="15" y="15"/>
                  </a:cubicBezTo>
                  <a:cubicBezTo>
                    <a:pt x="16" y="14"/>
                    <a:pt x="17" y="13"/>
                    <a:pt x="17" y="1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800" dirty="0">
                <a:latin typeface="+mn-lt"/>
                <a:cs typeface="+mn-cs"/>
              </a:endParaRPr>
            </a:p>
          </p:txBody>
        </p:sp>
        <p:sp>
          <p:nvSpPr>
            <p:cNvPr id="41" name="Freeform 40"/>
            <p:cNvSpPr>
              <a:spLocks noEditPoints="1"/>
            </p:cNvSpPr>
            <p:nvPr/>
          </p:nvSpPr>
          <p:spPr bwMode="gray">
            <a:xfrm>
              <a:off x="3900" y="2199"/>
              <a:ext cx="62" cy="93"/>
            </a:xfrm>
            <a:custGeom>
              <a:avLst/>
              <a:gdLst>
                <a:gd name="T0" fmla="*/ 26 w 26"/>
                <a:gd name="T1" fmla="*/ 26 h 38"/>
                <a:gd name="T2" fmla="*/ 23 w 26"/>
                <a:gd name="T3" fmla="*/ 34 h 38"/>
                <a:gd name="T4" fmla="*/ 11 w 26"/>
                <a:gd name="T5" fmla="*/ 38 h 38"/>
                <a:gd name="T6" fmla="*/ 6 w 26"/>
                <a:gd name="T7" fmla="*/ 38 h 38"/>
                <a:gd name="T8" fmla="*/ 0 w 26"/>
                <a:gd name="T9" fmla="*/ 38 h 38"/>
                <a:gd name="T10" fmla="*/ 0 w 26"/>
                <a:gd name="T11" fmla="*/ 0 h 38"/>
                <a:gd name="T12" fmla="*/ 13 w 26"/>
                <a:gd name="T13" fmla="*/ 0 h 38"/>
                <a:gd name="T14" fmla="*/ 22 w 26"/>
                <a:gd name="T15" fmla="*/ 2 h 38"/>
                <a:gd name="T16" fmla="*/ 25 w 26"/>
                <a:gd name="T17" fmla="*/ 9 h 38"/>
                <a:gd name="T18" fmla="*/ 24 w 26"/>
                <a:gd name="T19" fmla="*/ 14 h 38"/>
                <a:gd name="T20" fmla="*/ 19 w 26"/>
                <a:gd name="T21" fmla="*/ 18 h 38"/>
                <a:gd name="T22" fmla="*/ 19 w 26"/>
                <a:gd name="T23" fmla="*/ 18 h 38"/>
                <a:gd name="T24" fmla="*/ 25 w 26"/>
                <a:gd name="T25" fmla="*/ 21 h 38"/>
                <a:gd name="T26" fmla="*/ 26 w 26"/>
                <a:gd name="T27" fmla="*/ 26 h 38"/>
                <a:gd name="T28" fmla="*/ 18 w 26"/>
                <a:gd name="T29" fmla="*/ 10 h 38"/>
                <a:gd name="T30" fmla="*/ 11 w 26"/>
                <a:gd name="T31" fmla="*/ 6 h 38"/>
                <a:gd name="T32" fmla="*/ 7 w 26"/>
                <a:gd name="T33" fmla="*/ 6 h 38"/>
                <a:gd name="T34" fmla="*/ 7 w 26"/>
                <a:gd name="T35" fmla="*/ 16 h 38"/>
                <a:gd name="T36" fmla="*/ 10 w 26"/>
                <a:gd name="T37" fmla="*/ 16 h 38"/>
                <a:gd name="T38" fmla="*/ 18 w 26"/>
                <a:gd name="T39" fmla="*/ 10 h 38"/>
                <a:gd name="T40" fmla="*/ 18 w 26"/>
                <a:gd name="T41" fmla="*/ 27 h 38"/>
                <a:gd name="T42" fmla="*/ 10 w 26"/>
                <a:gd name="T43" fmla="*/ 21 h 38"/>
                <a:gd name="T44" fmla="*/ 7 w 26"/>
                <a:gd name="T45" fmla="*/ 21 h 38"/>
                <a:gd name="T46" fmla="*/ 7 w 26"/>
                <a:gd name="T47" fmla="*/ 32 h 38"/>
                <a:gd name="T48" fmla="*/ 11 w 26"/>
                <a:gd name="T49" fmla="*/ 32 h 38"/>
                <a:gd name="T50" fmla="*/ 18 w 26"/>
                <a:gd name="T51" fmla="*/ 27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6" h="38">
                  <a:moveTo>
                    <a:pt x="26" y="26"/>
                  </a:moveTo>
                  <a:cubicBezTo>
                    <a:pt x="26" y="30"/>
                    <a:pt x="25" y="32"/>
                    <a:pt x="23" y="34"/>
                  </a:cubicBezTo>
                  <a:cubicBezTo>
                    <a:pt x="20" y="37"/>
                    <a:pt x="16" y="38"/>
                    <a:pt x="11" y="38"/>
                  </a:cubicBezTo>
                  <a:cubicBezTo>
                    <a:pt x="10" y="38"/>
                    <a:pt x="9" y="38"/>
                    <a:pt x="6" y="38"/>
                  </a:cubicBezTo>
                  <a:cubicBezTo>
                    <a:pt x="4" y="38"/>
                    <a:pt x="1" y="38"/>
                    <a:pt x="0" y="3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" y="0"/>
                    <a:pt x="7" y="0"/>
                    <a:pt x="13" y="0"/>
                  </a:cubicBezTo>
                  <a:cubicBezTo>
                    <a:pt x="17" y="0"/>
                    <a:pt x="20" y="1"/>
                    <a:pt x="22" y="2"/>
                  </a:cubicBezTo>
                  <a:cubicBezTo>
                    <a:pt x="24" y="4"/>
                    <a:pt x="25" y="6"/>
                    <a:pt x="25" y="9"/>
                  </a:cubicBezTo>
                  <a:cubicBezTo>
                    <a:pt x="25" y="11"/>
                    <a:pt x="25" y="13"/>
                    <a:pt x="24" y="14"/>
                  </a:cubicBezTo>
                  <a:cubicBezTo>
                    <a:pt x="23" y="16"/>
                    <a:pt x="21" y="17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22" y="18"/>
                    <a:pt x="23" y="19"/>
                    <a:pt x="25" y="21"/>
                  </a:cubicBezTo>
                  <a:cubicBezTo>
                    <a:pt x="26" y="23"/>
                    <a:pt x="26" y="24"/>
                    <a:pt x="26" y="26"/>
                  </a:cubicBezTo>
                  <a:close/>
                  <a:moveTo>
                    <a:pt x="18" y="10"/>
                  </a:moveTo>
                  <a:cubicBezTo>
                    <a:pt x="18" y="7"/>
                    <a:pt x="16" y="6"/>
                    <a:pt x="11" y="6"/>
                  </a:cubicBezTo>
                  <a:cubicBezTo>
                    <a:pt x="10" y="6"/>
                    <a:pt x="9" y="6"/>
                    <a:pt x="7" y="6"/>
                  </a:cubicBezTo>
                  <a:cubicBezTo>
                    <a:pt x="7" y="16"/>
                    <a:pt x="7" y="16"/>
                    <a:pt x="7" y="16"/>
                  </a:cubicBezTo>
                  <a:cubicBezTo>
                    <a:pt x="8" y="16"/>
                    <a:pt x="9" y="16"/>
                    <a:pt x="10" y="16"/>
                  </a:cubicBezTo>
                  <a:cubicBezTo>
                    <a:pt x="15" y="16"/>
                    <a:pt x="18" y="14"/>
                    <a:pt x="18" y="10"/>
                  </a:cubicBezTo>
                  <a:close/>
                  <a:moveTo>
                    <a:pt x="18" y="27"/>
                  </a:moveTo>
                  <a:cubicBezTo>
                    <a:pt x="18" y="23"/>
                    <a:pt x="16" y="21"/>
                    <a:pt x="10" y="21"/>
                  </a:cubicBezTo>
                  <a:cubicBezTo>
                    <a:pt x="9" y="21"/>
                    <a:pt x="7" y="21"/>
                    <a:pt x="7" y="21"/>
                  </a:cubicBezTo>
                  <a:cubicBezTo>
                    <a:pt x="7" y="32"/>
                    <a:pt x="7" y="32"/>
                    <a:pt x="7" y="32"/>
                  </a:cubicBezTo>
                  <a:cubicBezTo>
                    <a:pt x="8" y="32"/>
                    <a:pt x="10" y="32"/>
                    <a:pt x="11" y="32"/>
                  </a:cubicBezTo>
                  <a:cubicBezTo>
                    <a:pt x="16" y="32"/>
                    <a:pt x="18" y="30"/>
                    <a:pt x="18" y="2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800" dirty="0">
                <a:latin typeface="+mn-lt"/>
                <a:cs typeface="+mn-cs"/>
              </a:endParaRPr>
            </a:p>
          </p:txBody>
        </p:sp>
        <p:sp>
          <p:nvSpPr>
            <p:cNvPr id="42" name="Freeform 41"/>
            <p:cNvSpPr>
              <a:spLocks/>
            </p:cNvSpPr>
            <p:nvPr/>
          </p:nvSpPr>
          <p:spPr bwMode="gray">
            <a:xfrm>
              <a:off x="3985" y="2199"/>
              <a:ext cx="50" cy="93"/>
            </a:xfrm>
            <a:custGeom>
              <a:avLst/>
              <a:gdLst>
                <a:gd name="T0" fmla="*/ 50 w 50"/>
                <a:gd name="T1" fmla="*/ 91 h 91"/>
                <a:gd name="T2" fmla="*/ 0 w 50"/>
                <a:gd name="T3" fmla="*/ 91 h 91"/>
                <a:gd name="T4" fmla="*/ 0 w 50"/>
                <a:gd name="T5" fmla="*/ 0 h 91"/>
                <a:gd name="T6" fmla="*/ 50 w 50"/>
                <a:gd name="T7" fmla="*/ 0 h 91"/>
                <a:gd name="T8" fmla="*/ 50 w 50"/>
                <a:gd name="T9" fmla="*/ 15 h 91"/>
                <a:gd name="T10" fmla="*/ 19 w 50"/>
                <a:gd name="T11" fmla="*/ 15 h 91"/>
                <a:gd name="T12" fmla="*/ 19 w 50"/>
                <a:gd name="T13" fmla="*/ 39 h 91"/>
                <a:gd name="T14" fmla="*/ 50 w 50"/>
                <a:gd name="T15" fmla="*/ 39 h 91"/>
                <a:gd name="T16" fmla="*/ 50 w 50"/>
                <a:gd name="T17" fmla="*/ 53 h 91"/>
                <a:gd name="T18" fmla="*/ 19 w 50"/>
                <a:gd name="T19" fmla="*/ 53 h 91"/>
                <a:gd name="T20" fmla="*/ 19 w 50"/>
                <a:gd name="T21" fmla="*/ 77 h 91"/>
                <a:gd name="T22" fmla="*/ 50 w 50"/>
                <a:gd name="T23" fmla="*/ 77 h 91"/>
                <a:gd name="T24" fmla="*/ 50 w 50"/>
                <a:gd name="T25" fmla="*/ 9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" h="91">
                  <a:moveTo>
                    <a:pt x="50" y="91"/>
                  </a:moveTo>
                  <a:lnTo>
                    <a:pt x="0" y="91"/>
                  </a:lnTo>
                  <a:lnTo>
                    <a:pt x="0" y="0"/>
                  </a:lnTo>
                  <a:lnTo>
                    <a:pt x="50" y="0"/>
                  </a:lnTo>
                  <a:lnTo>
                    <a:pt x="50" y="15"/>
                  </a:lnTo>
                  <a:lnTo>
                    <a:pt x="19" y="15"/>
                  </a:lnTo>
                  <a:lnTo>
                    <a:pt x="19" y="39"/>
                  </a:lnTo>
                  <a:lnTo>
                    <a:pt x="50" y="39"/>
                  </a:lnTo>
                  <a:lnTo>
                    <a:pt x="50" y="53"/>
                  </a:lnTo>
                  <a:lnTo>
                    <a:pt x="19" y="53"/>
                  </a:lnTo>
                  <a:lnTo>
                    <a:pt x="19" y="77"/>
                  </a:lnTo>
                  <a:lnTo>
                    <a:pt x="50" y="77"/>
                  </a:lnTo>
                  <a:lnTo>
                    <a:pt x="50" y="9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800" dirty="0">
                <a:latin typeface="+mn-lt"/>
                <a:cs typeface="+mn-cs"/>
              </a:endParaRPr>
            </a:p>
          </p:txBody>
        </p:sp>
      </p:grpSp>
      <p:cxnSp>
        <p:nvCxnSpPr>
          <p:cNvPr id="43" name="Linie"/>
          <p:cNvCxnSpPr/>
          <p:nvPr userDrawn="1"/>
        </p:nvCxnSpPr>
        <p:spPr bwMode="gray">
          <a:xfrm>
            <a:off x="2116413" y="4367213"/>
            <a:ext cx="0" cy="1439862"/>
          </a:xfrm>
          <a:prstGeom prst="line">
            <a:avLst/>
          </a:prstGeom>
          <a:ln w="19050"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Bildplatzhalter 2"/>
          <p:cNvSpPr>
            <a:spLocks noGrp="1"/>
          </p:cNvSpPr>
          <p:nvPr>
            <p:ph type="pic" sz="quarter" idx="17"/>
          </p:nvPr>
        </p:nvSpPr>
        <p:spPr bwMode="gray">
          <a:xfrm>
            <a:off x="1" y="0"/>
            <a:ext cx="12192000" cy="6858000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lvl="0"/>
            <a:endParaRPr lang="de-DE" noProof="0" dirty="0"/>
          </a:p>
        </p:txBody>
      </p:sp>
      <p:sp>
        <p:nvSpPr>
          <p:cNvPr id="11" name="Untertitel"/>
          <p:cNvSpPr>
            <a:spLocks noGrp="1"/>
          </p:cNvSpPr>
          <p:nvPr>
            <p:ph type="subTitle" idx="1"/>
          </p:nvPr>
        </p:nvSpPr>
        <p:spPr bwMode="gray">
          <a:xfrm>
            <a:off x="2253300" y="4367371"/>
            <a:ext cx="9394852" cy="1440000"/>
          </a:xfrm>
        </p:spPr>
        <p:txBody>
          <a:bodyPr lIns="360000" anchor="ctr"/>
          <a:lstStyle>
            <a:lvl1pPr marL="0" indent="0" algn="l">
              <a:buNone/>
              <a:defRPr sz="4400" b="0" cap="none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noProof="0"/>
              <a:t>Formatvorlage des Untertitelmasters durch Klicken bearbeiten</a:t>
            </a:r>
            <a:endParaRPr lang="de-DE" noProof="0" dirty="0"/>
          </a:p>
        </p:txBody>
      </p:sp>
      <p:sp>
        <p:nvSpPr>
          <p:cNvPr id="48" name="Nummer"/>
          <p:cNvSpPr>
            <a:spLocks noGrp="1"/>
          </p:cNvSpPr>
          <p:nvPr>
            <p:ph type="body" sz="quarter" idx="16"/>
          </p:nvPr>
        </p:nvSpPr>
        <p:spPr bwMode="gray">
          <a:xfrm>
            <a:off x="540071" y="4367371"/>
            <a:ext cx="1440187" cy="1440000"/>
          </a:xfrm>
          <a:noFill/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de-DE" noProof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4024850499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el &amp;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Gerade Verbindung 4"/>
          <p:cNvCxnSpPr/>
          <p:nvPr userDrawn="1"/>
        </p:nvCxnSpPr>
        <p:spPr bwMode="gray">
          <a:xfrm flipV="1">
            <a:off x="3675541" y="6175375"/>
            <a:ext cx="0" cy="268288"/>
          </a:xfrm>
          <a:prstGeom prst="line">
            <a:avLst/>
          </a:prstGeom>
          <a:ln w="6350">
            <a:solidFill>
              <a:schemeClr val="accent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5"/>
          <p:cNvCxnSpPr/>
          <p:nvPr userDrawn="1"/>
        </p:nvCxnSpPr>
        <p:spPr bwMode="gray">
          <a:xfrm flipV="1">
            <a:off x="6166653" y="6175375"/>
            <a:ext cx="0" cy="268288"/>
          </a:xfrm>
          <a:prstGeom prst="line">
            <a:avLst/>
          </a:prstGeom>
          <a:ln w="6350">
            <a:solidFill>
              <a:schemeClr val="accent1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"/>
          <p:cNvSpPr>
            <a:spLocks noGrp="1"/>
          </p:cNvSpPr>
          <p:nvPr>
            <p:ph type="title"/>
          </p:nvPr>
        </p:nvSpPr>
        <p:spPr bwMode="gray">
          <a:xfrm>
            <a:off x="540070" y="432000"/>
            <a:ext cx="11111046" cy="1080000"/>
          </a:xfr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de-DE" sz="4000" b="1" kern="1200" noProof="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noProof="0" dirty="0"/>
              <a:t>Titelmasterformat durch Klicken bearbeiten</a:t>
            </a:r>
          </a:p>
        </p:txBody>
      </p:sp>
      <p:sp>
        <p:nvSpPr>
          <p:cNvPr id="13" name="Untertitel"/>
          <p:cNvSpPr>
            <a:spLocks noGrp="1"/>
          </p:cNvSpPr>
          <p:nvPr>
            <p:ph type="body" sz="quarter" idx="13"/>
          </p:nvPr>
        </p:nvSpPr>
        <p:spPr bwMode="gray">
          <a:xfrm>
            <a:off x="540070" y="972000"/>
            <a:ext cx="11111046" cy="540000"/>
          </a:xfrm>
        </p:spPr>
        <p:txBody>
          <a:bodyPr/>
          <a:lstStyle>
            <a:lvl1pPr marL="0" indent="0">
              <a:buNone/>
              <a:defRPr sz="2400" b="1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de-DE" noProof="0"/>
              <a:t>Textmasterformate durch Klicken bearbeiten</a:t>
            </a:r>
          </a:p>
        </p:txBody>
      </p:sp>
      <p:sp>
        <p:nvSpPr>
          <p:cNvPr id="64" name="Inhalt"/>
          <p:cNvSpPr>
            <a:spLocks noGrp="1"/>
          </p:cNvSpPr>
          <p:nvPr>
            <p:ph idx="1"/>
          </p:nvPr>
        </p:nvSpPr>
        <p:spPr bwMode="gray">
          <a:xfrm>
            <a:off x="540070" y="1512000"/>
            <a:ext cx="11111046" cy="4298400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</a:lstStyle>
          <a:p>
            <a:pPr lvl="0"/>
            <a:r>
              <a:rPr lang="de-DE" noProof="0" dirty="0"/>
              <a:t>Textmasterformat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7" name="Datum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72896304-1385-4A29-B50C-1D26452AB784}" type="datetime1">
              <a:rPr lang="de-DE"/>
              <a:pPr>
                <a:defRPr/>
              </a:pPr>
              <a:t>27.05.2024</a:t>
            </a:fld>
            <a:endParaRPr lang="de-DE" dirty="0"/>
          </a:p>
        </p:txBody>
      </p:sp>
      <p:sp>
        <p:nvSpPr>
          <p:cNvPr id="9" name="Foliennummer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9FD3A5EE-C88C-4C85-8CAA-3465C7BED60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" name="Textfeld 9"/>
          <p:cNvSpPr txBox="1"/>
          <p:nvPr userDrawn="1"/>
        </p:nvSpPr>
        <p:spPr>
          <a:xfrm>
            <a:off x="3573541" y="6056272"/>
            <a:ext cx="2778874" cy="46872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90000"/>
              </a:lnSpc>
              <a:spcAft>
                <a:spcPts val="1000"/>
              </a:spcAft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2625455665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10564-F6DC-44BB-A919-9D4B6A0E68E9}" type="datetimeFigureOut">
              <a:rPr lang="de-DE" smtClean="0"/>
              <a:t>27.05.2024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E0B02-57D4-4F60-8667-45651CE9C896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57870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10564-F6DC-44BB-A919-9D4B6A0E68E9}" type="datetimeFigureOut">
              <a:rPr lang="de-DE" smtClean="0"/>
              <a:t>27.05.2024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E0B02-57D4-4F60-8667-45651CE9C896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02367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10564-F6DC-44BB-A919-9D4B6A0E68E9}" type="datetimeFigureOut">
              <a:rPr lang="de-DE" smtClean="0"/>
              <a:t>27.05.2024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E0B02-57D4-4F60-8667-45651CE9C896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70191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10564-F6DC-44BB-A919-9D4B6A0E68E9}" type="datetimeFigureOut">
              <a:rPr lang="de-DE" smtClean="0"/>
              <a:t>27.05.2024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E0B02-57D4-4F60-8667-45651CE9C896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6729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10564-F6DC-44BB-A919-9D4B6A0E68E9}" type="datetimeFigureOut">
              <a:rPr lang="de-DE" smtClean="0"/>
              <a:t>27.05.2024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E0B02-57D4-4F60-8667-45651CE9C896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51351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10564-F6DC-44BB-A919-9D4B6A0E68E9}" type="datetimeFigureOut">
              <a:rPr lang="de-DE" smtClean="0"/>
              <a:t>27.05.2024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E0B02-57D4-4F60-8667-45651CE9C896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88331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10564-F6DC-44BB-A919-9D4B6A0E68E9}" type="datetimeFigureOut">
              <a:rPr lang="de-DE" smtClean="0"/>
              <a:t>27.05.2024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E0B02-57D4-4F60-8667-45651CE9C896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31323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10564-F6DC-44BB-A919-9D4B6A0E68E9}" type="datetimeFigureOut">
              <a:rPr lang="de-DE" smtClean="0"/>
              <a:t>27.05.2024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E0B02-57D4-4F60-8667-45651CE9C896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36513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10564-F6DC-44BB-A919-9D4B6A0E68E9}" type="datetimeFigureOut">
              <a:rPr lang="de-DE" smtClean="0"/>
              <a:t>27.05.2024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E0B02-57D4-4F60-8667-45651CE9C896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4240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platzhalter 12"/>
          <p:cNvPicPr>
            <a:picLocks noGrp="1" noChangeAspect="1"/>
          </p:cNvPicPr>
          <p:nvPr>
            <p:ph type="pic" sz="quarter" idx="17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890" b="10890"/>
          <a:stretch>
            <a:fillRect/>
          </a:stretch>
        </p:blipFill>
        <p:spPr bwMode="gray"/>
      </p:pic>
      <p:pic>
        <p:nvPicPr>
          <p:cNvPr id="5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-2381" y="2"/>
            <a:ext cx="12193588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Freeform 17"/>
          <p:cNvSpPr>
            <a:spLocks/>
          </p:cNvSpPr>
          <p:nvPr/>
        </p:nvSpPr>
        <p:spPr bwMode="gray">
          <a:xfrm flipH="1">
            <a:off x="5663398" y="3"/>
            <a:ext cx="6527813" cy="2826425"/>
          </a:xfrm>
          <a:custGeom>
            <a:avLst/>
            <a:gdLst/>
            <a:ahLst/>
            <a:cxnLst/>
            <a:rect l="l" t="t" r="r" b="b"/>
            <a:pathLst>
              <a:path w="6527813" h="2826425">
                <a:moveTo>
                  <a:pt x="0" y="0"/>
                </a:moveTo>
                <a:lnTo>
                  <a:pt x="6527813" y="0"/>
                </a:lnTo>
                <a:lnTo>
                  <a:pt x="5095584" y="866876"/>
                </a:lnTo>
                <a:lnTo>
                  <a:pt x="5096094" y="867198"/>
                </a:lnTo>
                <a:lnTo>
                  <a:pt x="1859114" y="2826425"/>
                </a:lnTo>
                <a:lnTo>
                  <a:pt x="0" y="1701171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 dirty="0"/>
          </a:p>
        </p:txBody>
      </p:sp>
      <p:grpSp>
        <p:nvGrpSpPr>
          <p:cNvPr id="2" name="Group 6"/>
          <p:cNvGrpSpPr>
            <a:grpSpLocks noChangeAspect="1"/>
          </p:cNvGrpSpPr>
          <p:nvPr/>
        </p:nvGrpSpPr>
        <p:grpSpPr bwMode="gray">
          <a:xfrm>
            <a:off x="9026748" y="585713"/>
            <a:ext cx="2620685" cy="763449"/>
            <a:chOff x="3148" y="1953"/>
            <a:chExt cx="1428" cy="416"/>
          </a:xfrm>
        </p:grpSpPr>
        <p:sp>
          <p:nvSpPr>
            <p:cNvPr id="16" name="Freeform 7"/>
            <p:cNvSpPr>
              <a:spLocks/>
            </p:cNvSpPr>
            <p:nvPr/>
          </p:nvSpPr>
          <p:spPr bwMode="gray">
            <a:xfrm>
              <a:off x="4201" y="1953"/>
              <a:ext cx="149" cy="91"/>
            </a:xfrm>
            <a:custGeom>
              <a:avLst/>
              <a:gdLst>
                <a:gd name="T0" fmla="*/ 0 w 149"/>
                <a:gd name="T1" fmla="*/ 45 h 91"/>
                <a:gd name="T2" fmla="*/ 74 w 149"/>
                <a:gd name="T3" fmla="*/ 0 h 91"/>
                <a:gd name="T4" fmla="*/ 149 w 149"/>
                <a:gd name="T5" fmla="*/ 45 h 91"/>
                <a:gd name="T6" fmla="*/ 74 w 149"/>
                <a:gd name="T7" fmla="*/ 91 h 91"/>
                <a:gd name="T8" fmla="*/ 0 w 149"/>
                <a:gd name="T9" fmla="*/ 45 h 91"/>
                <a:gd name="T10" fmla="*/ 0 w 149"/>
                <a:gd name="T11" fmla="*/ 45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9" h="91">
                  <a:moveTo>
                    <a:pt x="0" y="45"/>
                  </a:moveTo>
                  <a:lnTo>
                    <a:pt x="74" y="0"/>
                  </a:lnTo>
                  <a:lnTo>
                    <a:pt x="149" y="45"/>
                  </a:lnTo>
                  <a:lnTo>
                    <a:pt x="74" y="91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17" name="Freeform 8"/>
            <p:cNvSpPr>
              <a:spLocks/>
            </p:cNvSpPr>
            <p:nvPr/>
          </p:nvSpPr>
          <p:spPr bwMode="gray">
            <a:xfrm>
              <a:off x="4426" y="1998"/>
              <a:ext cx="76" cy="125"/>
            </a:xfrm>
            <a:custGeom>
              <a:avLst/>
              <a:gdLst>
                <a:gd name="T0" fmla="*/ 76 w 76"/>
                <a:gd name="T1" fmla="*/ 0 h 125"/>
                <a:gd name="T2" fmla="*/ 0 w 76"/>
                <a:gd name="T3" fmla="*/ 46 h 125"/>
                <a:gd name="T4" fmla="*/ 0 w 76"/>
                <a:gd name="T5" fmla="*/ 125 h 125"/>
                <a:gd name="T6" fmla="*/ 76 w 76"/>
                <a:gd name="T7" fmla="*/ 77 h 125"/>
                <a:gd name="T8" fmla="*/ 76 w 76"/>
                <a:gd name="T9" fmla="*/ 0 h 125"/>
                <a:gd name="T10" fmla="*/ 76 w 76"/>
                <a:gd name="T11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6" h="125">
                  <a:moveTo>
                    <a:pt x="76" y="0"/>
                  </a:moveTo>
                  <a:lnTo>
                    <a:pt x="0" y="46"/>
                  </a:lnTo>
                  <a:lnTo>
                    <a:pt x="0" y="125"/>
                  </a:lnTo>
                  <a:lnTo>
                    <a:pt x="76" y="77"/>
                  </a:lnTo>
                  <a:lnTo>
                    <a:pt x="76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8A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18" name="Freeform 9"/>
            <p:cNvSpPr>
              <a:spLocks/>
            </p:cNvSpPr>
            <p:nvPr/>
          </p:nvSpPr>
          <p:spPr bwMode="gray">
            <a:xfrm>
              <a:off x="4350" y="1953"/>
              <a:ext cx="152" cy="91"/>
            </a:xfrm>
            <a:custGeom>
              <a:avLst/>
              <a:gdLst>
                <a:gd name="T0" fmla="*/ 0 w 152"/>
                <a:gd name="T1" fmla="*/ 45 h 91"/>
                <a:gd name="T2" fmla="*/ 76 w 152"/>
                <a:gd name="T3" fmla="*/ 0 h 91"/>
                <a:gd name="T4" fmla="*/ 152 w 152"/>
                <a:gd name="T5" fmla="*/ 45 h 91"/>
                <a:gd name="T6" fmla="*/ 76 w 152"/>
                <a:gd name="T7" fmla="*/ 91 h 91"/>
                <a:gd name="T8" fmla="*/ 0 w 152"/>
                <a:gd name="T9" fmla="*/ 45 h 91"/>
                <a:gd name="T10" fmla="*/ 0 w 152"/>
                <a:gd name="T11" fmla="*/ 45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" h="91">
                  <a:moveTo>
                    <a:pt x="0" y="45"/>
                  </a:moveTo>
                  <a:lnTo>
                    <a:pt x="76" y="0"/>
                  </a:lnTo>
                  <a:lnTo>
                    <a:pt x="152" y="45"/>
                  </a:lnTo>
                  <a:lnTo>
                    <a:pt x="76" y="91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19" name="Freeform 10"/>
            <p:cNvSpPr>
              <a:spLocks/>
            </p:cNvSpPr>
            <p:nvPr/>
          </p:nvSpPr>
          <p:spPr bwMode="gray">
            <a:xfrm>
              <a:off x="4201" y="2123"/>
              <a:ext cx="74" cy="124"/>
            </a:xfrm>
            <a:custGeom>
              <a:avLst/>
              <a:gdLst>
                <a:gd name="T0" fmla="*/ 74 w 74"/>
                <a:gd name="T1" fmla="*/ 0 h 124"/>
                <a:gd name="T2" fmla="*/ 0 w 74"/>
                <a:gd name="T3" fmla="*/ 45 h 124"/>
                <a:gd name="T4" fmla="*/ 0 w 74"/>
                <a:gd name="T5" fmla="*/ 124 h 124"/>
                <a:gd name="T6" fmla="*/ 74 w 74"/>
                <a:gd name="T7" fmla="*/ 76 h 124"/>
                <a:gd name="T8" fmla="*/ 74 w 74"/>
                <a:gd name="T9" fmla="*/ 0 h 124"/>
                <a:gd name="T10" fmla="*/ 74 w 74"/>
                <a:gd name="T11" fmla="*/ 0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124">
                  <a:moveTo>
                    <a:pt x="74" y="0"/>
                  </a:moveTo>
                  <a:lnTo>
                    <a:pt x="0" y="45"/>
                  </a:lnTo>
                  <a:lnTo>
                    <a:pt x="0" y="124"/>
                  </a:lnTo>
                  <a:lnTo>
                    <a:pt x="74" y="76"/>
                  </a:lnTo>
                  <a:lnTo>
                    <a:pt x="74" y="0"/>
                  </a:lnTo>
                  <a:lnTo>
                    <a:pt x="74" y="0"/>
                  </a:lnTo>
                  <a:close/>
                </a:path>
              </a:pathLst>
            </a:custGeom>
            <a:solidFill>
              <a:srgbClr val="008A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20" name="Freeform 11"/>
            <p:cNvSpPr>
              <a:spLocks/>
            </p:cNvSpPr>
            <p:nvPr/>
          </p:nvSpPr>
          <p:spPr bwMode="gray">
            <a:xfrm>
              <a:off x="4125" y="2075"/>
              <a:ext cx="150" cy="93"/>
            </a:xfrm>
            <a:custGeom>
              <a:avLst/>
              <a:gdLst>
                <a:gd name="T0" fmla="*/ 0 w 150"/>
                <a:gd name="T1" fmla="*/ 48 h 93"/>
                <a:gd name="T2" fmla="*/ 76 w 150"/>
                <a:gd name="T3" fmla="*/ 0 h 93"/>
                <a:gd name="T4" fmla="*/ 150 w 150"/>
                <a:gd name="T5" fmla="*/ 48 h 93"/>
                <a:gd name="T6" fmla="*/ 76 w 150"/>
                <a:gd name="T7" fmla="*/ 93 h 93"/>
                <a:gd name="T8" fmla="*/ 0 w 150"/>
                <a:gd name="T9" fmla="*/ 48 h 93"/>
                <a:gd name="T10" fmla="*/ 0 w 150"/>
                <a:gd name="T11" fmla="*/ 48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0" h="93">
                  <a:moveTo>
                    <a:pt x="0" y="48"/>
                  </a:moveTo>
                  <a:lnTo>
                    <a:pt x="76" y="0"/>
                  </a:lnTo>
                  <a:lnTo>
                    <a:pt x="150" y="48"/>
                  </a:lnTo>
                  <a:lnTo>
                    <a:pt x="76" y="93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21" name="Freeform 12"/>
            <p:cNvSpPr>
              <a:spLocks/>
            </p:cNvSpPr>
            <p:nvPr/>
          </p:nvSpPr>
          <p:spPr bwMode="gray">
            <a:xfrm>
              <a:off x="4350" y="2123"/>
              <a:ext cx="76" cy="124"/>
            </a:xfrm>
            <a:custGeom>
              <a:avLst/>
              <a:gdLst>
                <a:gd name="T0" fmla="*/ 76 w 76"/>
                <a:gd name="T1" fmla="*/ 0 h 124"/>
                <a:gd name="T2" fmla="*/ 0 w 76"/>
                <a:gd name="T3" fmla="*/ 45 h 124"/>
                <a:gd name="T4" fmla="*/ 0 w 76"/>
                <a:gd name="T5" fmla="*/ 124 h 124"/>
                <a:gd name="T6" fmla="*/ 76 w 76"/>
                <a:gd name="T7" fmla="*/ 76 h 124"/>
                <a:gd name="T8" fmla="*/ 76 w 76"/>
                <a:gd name="T9" fmla="*/ 0 h 124"/>
                <a:gd name="T10" fmla="*/ 76 w 76"/>
                <a:gd name="T11" fmla="*/ 0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6" h="124">
                  <a:moveTo>
                    <a:pt x="76" y="0"/>
                  </a:moveTo>
                  <a:lnTo>
                    <a:pt x="0" y="45"/>
                  </a:lnTo>
                  <a:lnTo>
                    <a:pt x="0" y="124"/>
                  </a:lnTo>
                  <a:lnTo>
                    <a:pt x="76" y="76"/>
                  </a:lnTo>
                  <a:lnTo>
                    <a:pt x="76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8A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22" name="Freeform 13"/>
            <p:cNvSpPr>
              <a:spLocks/>
            </p:cNvSpPr>
            <p:nvPr/>
          </p:nvSpPr>
          <p:spPr bwMode="gray">
            <a:xfrm>
              <a:off x="4275" y="2075"/>
              <a:ext cx="151" cy="93"/>
            </a:xfrm>
            <a:custGeom>
              <a:avLst/>
              <a:gdLst>
                <a:gd name="T0" fmla="*/ 0 w 151"/>
                <a:gd name="T1" fmla="*/ 48 h 93"/>
                <a:gd name="T2" fmla="*/ 75 w 151"/>
                <a:gd name="T3" fmla="*/ 0 h 93"/>
                <a:gd name="T4" fmla="*/ 151 w 151"/>
                <a:gd name="T5" fmla="*/ 48 h 93"/>
                <a:gd name="T6" fmla="*/ 75 w 151"/>
                <a:gd name="T7" fmla="*/ 93 h 93"/>
                <a:gd name="T8" fmla="*/ 0 w 151"/>
                <a:gd name="T9" fmla="*/ 48 h 93"/>
                <a:gd name="T10" fmla="*/ 0 w 151"/>
                <a:gd name="T11" fmla="*/ 48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1" h="93">
                  <a:moveTo>
                    <a:pt x="0" y="48"/>
                  </a:moveTo>
                  <a:lnTo>
                    <a:pt x="75" y="0"/>
                  </a:lnTo>
                  <a:lnTo>
                    <a:pt x="151" y="48"/>
                  </a:lnTo>
                  <a:lnTo>
                    <a:pt x="75" y="93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23" name="Freeform 14"/>
            <p:cNvSpPr>
              <a:spLocks/>
            </p:cNvSpPr>
            <p:nvPr/>
          </p:nvSpPr>
          <p:spPr bwMode="gray">
            <a:xfrm>
              <a:off x="4275" y="2247"/>
              <a:ext cx="75" cy="122"/>
            </a:xfrm>
            <a:custGeom>
              <a:avLst/>
              <a:gdLst>
                <a:gd name="T0" fmla="*/ 75 w 75"/>
                <a:gd name="T1" fmla="*/ 0 h 122"/>
                <a:gd name="T2" fmla="*/ 0 w 75"/>
                <a:gd name="T3" fmla="*/ 46 h 122"/>
                <a:gd name="T4" fmla="*/ 0 w 75"/>
                <a:gd name="T5" fmla="*/ 122 h 122"/>
                <a:gd name="T6" fmla="*/ 75 w 75"/>
                <a:gd name="T7" fmla="*/ 77 h 122"/>
                <a:gd name="T8" fmla="*/ 75 w 75"/>
                <a:gd name="T9" fmla="*/ 0 h 122"/>
                <a:gd name="T10" fmla="*/ 75 w 75"/>
                <a:gd name="T11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5" h="122">
                  <a:moveTo>
                    <a:pt x="75" y="0"/>
                  </a:moveTo>
                  <a:lnTo>
                    <a:pt x="0" y="46"/>
                  </a:lnTo>
                  <a:lnTo>
                    <a:pt x="0" y="122"/>
                  </a:lnTo>
                  <a:lnTo>
                    <a:pt x="75" y="77"/>
                  </a:lnTo>
                  <a:lnTo>
                    <a:pt x="75" y="0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008A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24" name="Freeform 15"/>
            <p:cNvSpPr>
              <a:spLocks/>
            </p:cNvSpPr>
            <p:nvPr/>
          </p:nvSpPr>
          <p:spPr bwMode="gray">
            <a:xfrm>
              <a:off x="4201" y="2199"/>
              <a:ext cx="149" cy="94"/>
            </a:xfrm>
            <a:custGeom>
              <a:avLst/>
              <a:gdLst>
                <a:gd name="T0" fmla="*/ 0 w 149"/>
                <a:gd name="T1" fmla="*/ 48 h 94"/>
                <a:gd name="T2" fmla="*/ 74 w 149"/>
                <a:gd name="T3" fmla="*/ 0 h 94"/>
                <a:gd name="T4" fmla="*/ 149 w 149"/>
                <a:gd name="T5" fmla="*/ 48 h 94"/>
                <a:gd name="T6" fmla="*/ 74 w 149"/>
                <a:gd name="T7" fmla="*/ 94 h 94"/>
                <a:gd name="T8" fmla="*/ 0 w 149"/>
                <a:gd name="T9" fmla="*/ 48 h 94"/>
                <a:gd name="T10" fmla="*/ 0 w 149"/>
                <a:gd name="T11" fmla="*/ 48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9" h="94">
                  <a:moveTo>
                    <a:pt x="0" y="48"/>
                  </a:moveTo>
                  <a:lnTo>
                    <a:pt x="74" y="0"/>
                  </a:lnTo>
                  <a:lnTo>
                    <a:pt x="149" y="48"/>
                  </a:lnTo>
                  <a:lnTo>
                    <a:pt x="74" y="94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25" name="Freeform 16"/>
            <p:cNvSpPr>
              <a:spLocks/>
            </p:cNvSpPr>
            <p:nvPr/>
          </p:nvSpPr>
          <p:spPr bwMode="gray">
            <a:xfrm>
              <a:off x="4426" y="2247"/>
              <a:ext cx="76" cy="122"/>
            </a:xfrm>
            <a:custGeom>
              <a:avLst/>
              <a:gdLst>
                <a:gd name="T0" fmla="*/ 76 w 76"/>
                <a:gd name="T1" fmla="*/ 0 h 122"/>
                <a:gd name="T2" fmla="*/ 0 w 76"/>
                <a:gd name="T3" fmla="*/ 46 h 122"/>
                <a:gd name="T4" fmla="*/ 0 w 76"/>
                <a:gd name="T5" fmla="*/ 122 h 122"/>
                <a:gd name="T6" fmla="*/ 76 w 76"/>
                <a:gd name="T7" fmla="*/ 77 h 122"/>
                <a:gd name="T8" fmla="*/ 76 w 76"/>
                <a:gd name="T9" fmla="*/ 0 h 122"/>
                <a:gd name="T10" fmla="*/ 76 w 76"/>
                <a:gd name="T11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6" h="122">
                  <a:moveTo>
                    <a:pt x="76" y="0"/>
                  </a:moveTo>
                  <a:lnTo>
                    <a:pt x="0" y="46"/>
                  </a:lnTo>
                  <a:lnTo>
                    <a:pt x="0" y="122"/>
                  </a:lnTo>
                  <a:lnTo>
                    <a:pt x="76" y="77"/>
                  </a:lnTo>
                  <a:lnTo>
                    <a:pt x="76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8A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26" name="Freeform 17"/>
            <p:cNvSpPr>
              <a:spLocks/>
            </p:cNvSpPr>
            <p:nvPr/>
          </p:nvSpPr>
          <p:spPr bwMode="gray">
            <a:xfrm>
              <a:off x="4350" y="2199"/>
              <a:ext cx="152" cy="94"/>
            </a:xfrm>
            <a:custGeom>
              <a:avLst/>
              <a:gdLst>
                <a:gd name="T0" fmla="*/ 0 w 152"/>
                <a:gd name="T1" fmla="*/ 48 h 94"/>
                <a:gd name="T2" fmla="*/ 76 w 152"/>
                <a:gd name="T3" fmla="*/ 0 h 94"/>
                <a:gd name="T4" fmla="*/ 152 w 152"/>
                <a:gd name="T5" fmla="*/ 48 h 94"/>
                <a:gd name="T6" fmla="*/ 76 w 152"/>
                <a:gd name="T7" fmla="*/ 94 h 94"/>
                <a:gd name="T8" fmla="*/ 0 w 152"/>
                <a:gd name="T9" fmla="*/ 48 h 94"/>
                <a:gd name="T10" fmla="*/ 0 w 152"/>
                <a:gd name="T11" fmla="*/ 48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" h="94">
                  <a:moveTo>
                    <a:pt x="0" y="48"/>
                  </a:moveTo>
                  <a:lnTo>
                    <a:pt x="76" y="0"/>
                  </a:lnTo>
                  <a:lnTo>
                    <a:pt x="152" y="48"/>
                  </a:lnTo>
                  <a:lnTo>
                    <a:pt x="76" y="94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27" name="Freeform 18"/>
            <p:cNvSpPr>
              <a:spLocks/>
            </p:cNvSpPr>
            <p:nvPr/>
          </p:nvSpPr>
          <p:spPr bwMode="gray">
            <a:xfrm>
              <a:off x="4502" y="2123"/>
              <a:ext cx="74" cy="124"/>
            </a:xfrm>
            <a:custGeom>
              <a:avLst/>
              <a:gdLst>
                <a:gd name="T0" fmla="*/ 74 w 74"/>
                <a:gd name="T1" fmla="*/ 0 h 124"/>
                <a:gd name="T2" fmla="*/ 0 w 74"/>
                <a:gd name="T3" fmla="*/ 45 h 124"/>
                <a:gd name="T4" fmla="*/ 0 w 74"/>
                <a:gd name="T5" fmla="*/ 124 h 124"/>
                <a:gd name="T6" fmla="*/ 74 w 74"/>
                <a:gd name="T7" fmla="*/ 76 h 124"/>
                <a:gd name="T8" fmla="*/ 74 w 74"/>
                <a:gd name="T9" fmla="*/ 0 h 124"/>
                <a:gd name="T10" fmla="*/ 74 w 74"/>
                <a:gd name="T11" fmla="*/ 0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124">
                  <a:moveTo>
                    <a:pt x="74" y="0"/>
                  </a:moveTo>
                  <a:lnTo>
                    <a:pt x="0" y="45"/>
                  </a:lnTo>
                  <a:lnTo>
                    <a:pt x="0" y="124"/>
                  </a:lnTo>
                  <a:lnTo>
                    <a:pt x="74" y="76"/>
                  </a:lnTo>
                  <a:lnTo>
                    <a:pt x="74" y="0"/>
                  </a:lnTo>
                  <a:lnTo>
                    <a:pt x="74" y="0"/>
                  </a:lnTo>
                  <a:close/>
                </a:path>
              </a:pathLst>
            </a:custGeom>
            <a:solidFill>
              <a:srgbClr val="008A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28" name="Freeform 19"/>
            <p:cNvSpPr>
              <a:spLocks/>
            </p:cNvSpPr>
            <p:nvPr/>
          </p:nvSpPr>
          <p:spPr bwMode="gray">
            <a:xfrm>
              <a:off x="4426" y="2075"/>
              <a:ext cx="150" cy="93"/>
            </a:xfrm>
            <a:custGeom>
              <a:avLst/>
              <a:gdLst>
                <a:gd name="T0" fmla="*/ 0 w 150"/>
                <a:gd name="T1" fmla="*/ 48 h 93"/>
                <a:gd name="T2" fmla="*/ 76 w 150"/>
                <a:gd name="T3" fmla="*/ 0 h 93"/>
                <a:gd name="T4" fmla="*/ 150 w 150"/>
                <a:gd name="T5" fmla="*/ 48 h 93"/>
                <a:gd name="T6" fmla="*/ 76 w 150"/>
                <a:gd name="T7" fmla="*/ 93 h 93"/>
                <a:gd name="T8" fmla="*/ 0 w 150"/>
                <a:gd name="T9" fmla="*/ 48 h 93"/>
                <a:gd name="T10" fmla="*/ 0 w 150"/>
                <a:gd name="T11" fmla="*/ 48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0" h="93">
                  <a:moveTo>
                    <a:pt x="0" y="48"/>
                  </a:moveTo>
                  <a:lnTo>
                    <a:pt x="76" y="0"/>
                  </a:lnTo>
                  <a:lnTo>
                    <a:pt x="150" y="48"/>
                  </a:lnTo>
                  <a:lnTo>
                    <a:pt x="76" y="93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29" name="Freeform 20"/>
            <p:cNvSpPr>
              <a:spLocks/>
            </p:cNvSpPr>
            <p:nvPr/>
          </p:nvSpPr>
          <p:spPr bwMode="gray">
            <a:xfrm>
              <a:off x="4275" y="1998"/>
              <a:ext cx="75" cy="125"/>
            </a:xfrm>
            <a:custGeom>
              <a:avLst/>
              <a:gdLst>
                <a:gd name="T0" fmla="*/ 75 w 75"/>
                <a:gd name="T1" fmla="*/ 0 h 125"/>
                <a:gd name="T2" fmla="*/ 0 w 75"/>
                <a:gd name="T3" fmla="*/ 46 h 125"/>
                <a:gd name="T4" fmla="*/ 0 w 75"/>
                <a:gd name="T5" fmla="*/ 125 h 125"/>
                <a:gd name="T6" fmla="*/ 75 w 75"/>
                <a:gd name="T7" fmla="*/ 77 h 125"/>
                <a:gd name="T8" fmla="*/ 75 w 75"/>
                <a:gd name="T9" fmla="*/ 0 h 125"/>
                <a:gd name="T10" fmla="*/ 75 w 75"/>
                <a:gd name="T11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5" h="125">
                  <a:moveTo>
                    <a:pt x="75" y="0"/>
                  </a:moveTo>
                  <a:lnTo>
                    <a:pt x="0" y="46"/>
                  </a:lnTo>
                  <a:lnTo>
                    <a:pt x="0" y="125"/>
                  </a:lnTo>
                  <a:lnTo>
                    <a:pt x="75" y="77"/>
                  </a:lnTo>
                  <a:lnTo>
                    <a:pt x="75" y="0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008A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30" name="Freeform 21"/>
            <p:cNvSpPr>
              <a:spLocks noEditPoints="1"/>
            </p:cNvSpPr>
            <p:nvPr/>
          </p:nvSpPr>
          <p:spPr bwMode="gray">
            <a:xfrm>
              <a:off x="3148" y="2039"/>
              <a:ext cx="74" cy="91"/>
            </a:xfrm>
            <a:custGeom>
              <a:avLst/>
              <a:gdLst>
                <a:gd name="T0" fmla="*/ 31 w 31"/>
                <a:gd name="T1" fmla="*/ 18 h 38"/>
                <a:gd name="T2" fmla="*/ 26 w 31"/>
                <a:gd name="T3" fmla="*/ 33 h 38"/>
                <a:gd name="T4" fmla="*/ 11 w 31"/>
                <a:gd name="T5" fmla="*/ 38 h 38"/>
                <a:gd name="T6" fmla="*/ 0 w 31"/>
                <a:gd name="T7" fmla="*/ 37 h 38"/>
                <a:gd name="T8" fmla="*/ 0 w 31"/>
                <a:gd name="T9" fmla="*/ 0 h 38"/>
                <a:gd name="T10" fmla="*/ 12 w 31"/>
                <a:gd name="T11" fmla="*/ 0 h 38"/>
                <a:gd name="T12" fmla="*/ 31 w 31"/>
                <a:gd name="T13" fmla="*/ 18 h 38"/>
                <a:gd name="T14" fmla="*/ 24 w 31"/>
                <a:gd name="T15" fmla="*/ 19 h 38"/>
                <a:gd name="T16" fmla="*/ 12 w 31"/>
                <a:gd name="T17" fmla="*/ 6 h 38"/>
                <a:gd name="T18" fmla="*/ 8 w 31"/>
                <a:gd name="T19" fmla="*/ 6 h 38"/>
                <a:gd name="T20" fmla="*/ 8 w 31"/>
                <a:gd name="T21" fmla="*/ 31 h 38"/>
                <a:gd name="T22" fmla="*/ 12 w 31"/>
                <a:gd name="T23" fmla="*/ 31 h 38"/>
                <a:gd name="T24" fmla="*/ 20 w 31"/>
                <a:gd name="T25" fmla="*/ 28 h 38"/>
                <a:gd name="T26" fmla="*/ 24 w 31"/>
                <a:gd name="T27" fmla="*/ 19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1" h="38">
                  <a:moveTo>
                    <a:pt x="31" y="18"/>
                  </a:moveTo>
                  <a:cubicBezTo>
                    <a:pt x="31" y="24"/>
                    <a:pt x="29" y="29"/>
                    <a:pt x="26" y="33"/>
                  </a:cubicBezTo>
                  <a:cubicBezTo>
                    <a:pt x="22" y="36"/>
                    <a:pt x="17" y="38"/>
                    <a:pt x="11" y="38"/>
                  </a:cubicBezTo>
                  <a:cubicBezTo>
                    <a:pt x="9" y="38"/>
                    <a:pt x="6" y="38"/>
                    <a:pt x="0" y="3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0"/>
                    <a:pt x="9" y="0"/>
                    <a:pt x="12" y="0"/>
                  </a:cubicBezTo>
                  <a:cubicBezTo>
                    <a:pt x="25" y="0"/>
                    <a:pt x="31" y="6"/>
                    <a:pt x="31" y="18"/>
                  </a:cubicBezTo>
                  <a:close/>
                  <a:moveTo>
                    <a:pt x="24" y="19"/>
                  </a:moveTo>
                  <a:cubicBezTo>
                    <a:pt x="24" y="10"/>
                    <a:pt x="20" y="6"/>
                    <a:pt x="12" y="6"/>
                  </a:cubicBezTo>
                  <a:cubicBezTo>
                    <a:pt x="10" y="6"/>
                    <a:pt x="9" y="6"/>
                    <a:pt x="8" y="6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9" y="31"/>
                    <a:pt x="10" y="31"/>
                    <a:pt x="12" y="31"/>
                  </a:cubicBezTo>
                  <a:cubicBezTo>
                    <a:pt x="15" y="31"/>
                    <a:pt x="18" y="30"/>
                    <a:pt x="20" y="28"/>
                  </a:cubicBezTo>
                  <a:cubicBezTo>
                    <a:pt x="22" y="26"/>
                    <a:pt x="24" y="23"/>
                    <a:pt x="24" y="1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31" name="Freeform 22"/>
            <p:cNvSpPr>
              <a:spLocks noEditPoints="1"/>
            </p:cNvSpPr>
            <p:nvPr/>
          </p:nvSpPr>
          <p:spPr bwMode="gray">
            <a:xfrm>
              <a:off x="3229" y="2039"/>
              <a:ext cx="81" cy="89"/>
            </a:xfrm>
            <a:custGeom>
              <a:avLst/>
              <a:gdLst>
                <a:gd name="T0" fmla="*/ 34 w 34"/>
                <a:gd name="T1" fmla="*/ 37 h 37"/>
                <a:gd name="T2" fmla="*/ 26 w 34"/>
                <a:gd name="T3" fmla="*/ 37 h 37"/>
                <a:gd name="T4" fmla="*/ 24 w 34"/>
                <a:gd name="T5" fmla="*/ 30 h 37"/>
                <a:gd name="T6" fmla="*/ 9 w 34"/>
                <a:gd name="T7" fmla="*/ 30 h 37"/>
                <a:gd name="T8" fmla="*/ 7 w 34"/>
                <a:gd name="T9" fmla="*/ 37 h 37"/>
                <a:gd name="T10" fmla="*/ 0 w 34"/>
                <a:gd name="T11" fmla="*/ 37 h 37"/>
                <a:gd name="T12" fmla="*/ 13 w 34"/>
                <a:gd name="T13" fmla="*/ 0 h 37"/>
                <a:gd name="T14" fmla="*/ 21 w 34"/>
                <a:gd name="T15" fmla="*/ 0 h 37"/>
                <a:gd name="T16" fmla="*/ 34 w 34"/>
                <a:gd name="T17" fmla="*/ 37 h 37"/>
                <a:gd name="T18" fmla="*/ 22 w 34"/>
                <a:gd name="T19" fmla="*/ 24 h 37"/>
                <a:gd name="T20" fmla="*/ 18 w 34"/>
                <a:gd name="T21" fmla="*/ 14 h 37"/>
                <a:gd name="T22" fmla="*/ 16 w 34"/>
                <a:gd name="T23" fmla="*/ 8 h 37"/>
                <a:gd name="T24" fmla="*/ 16 w 34"/>
                <a:gd name="T25" fmla="*/ 8 h 37"/>
                <a:gd name="T26" fmla="*/ 15 w 34"/>
                <a:gd name="T27" fmla="*/ 15 h 37"/>
                <a:gd name="T28" fmla="*/ 11 w 34"/>
                <a:gd name="T29" fmla="*/ 24 h 37"/>
                <a:gd name="T30" fmla="*/ 22 w 34"/>
                <a:gd name="T31" fmla="*/ 2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4" h="37">
                  <a:moveTo>
                    <a:pt x="34" y="37"/>
                  </a:moveTo>
                  <a:cubicBezTo>
                    <a:pt x="26" y="37"/>
                    <a:pt x="26" y="37"/>
                    <a:pt x="26" y="37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9" y="30"/>
                    <a:pt x="9" y="30"/>
                    <a:pt x="9" y="30"/>
                  </a:cubicBezTo>
                  <a:cubicBezTo>
                    <a:pt x="7" y="37"/>
                    <a:pt x="7" y="37"/>
                    <a:pt x="7" y="37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21" y="0"/>
                    <a:pt x="21" y="0"/>
                    <a:pt x="21" y="0"/>
                  </a:cubicBezTo>
                  <a:lnTo>
                    <a:pt x="34" y="37"/>
                  </a:lnTo>
                  <a:close/>
                  <a:moveTo>
                    <a:pt x="22" y="24"/>
                  </a:moveTo>
                  <a:cubicBezTo>
                    <a:pt x="18" y="14"/>
                    <a:pt x="18" y="14"/>
                    <a:pt x="18" y="14"/>
                  </a:cubicBezTo>
                  <a:cubicBezTo>
                    <a:pt x="17" y="12"/>
                    <a:pt x="17" y="10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11"/>
                    <a:pt x="15" y="13"/>
                    <a:pt x="15" y="15"/>
                  </a:cubicBezTo>
                  <a:cubicBezTo>
                    <a:pt x="11" y="24"/>
                    <a:pt x="11" y="24"/>
                    <a:pt x="11" y="24"/>
                  </a:cubicBezTo>
                  <a:lnTo>
                    <a:pt x="22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32" name="Freeform 23"/>
            <p:cNvSpPr>
              <a:spLocks/>
            </p:cNvSpPr>
            <p:nvPr/>
          </p:nvSpPr>
          <p:spPr bwMode="gray">
            <a:xfrm>
              <a:off x="3319" y="2037"/>
              <a:ext cx="57" cy="93"/>
            </a:xfrm>
            <a:custGeom>
              <a:avLst/>
              <a:gdLst>
                <a:gd name="T0" fmla="*/ 24 w 24"/>
                <a:gd name="T1" fmla="*/ 27 h 39"/>
                <a:gd name="T2" fmla="*/ 20 w 24"/>
                <a:gd name="T3" fmla="*/ 36 h 39"/>
                <a:gd name="T4" fmla="*/ 9 w 24"/>
                <a:gd name="T5" fmla="*/ 39 h 39"/>
                <a:gd name="T6" fmla="*/ 1 w 24"/>
                <a:gd name="T7" fmla="*/ 38 h 39"/>
                <a:gd name="T8" fmla="*/ 2 w 24"/>
                <a:gd name="T9" fmla="*/ 31 h 39"/>
                <a:gd name="T10" fmla="*/ 9 w 24"/>
                <a:gd name="T11" fmla="*/ 33 h 39"/>
                <a:gd name="T12" fmla="*/ 16 w 24"/>
                <a:gd name="T13" fmla="*/ 28 h 39"/>
                <a:gd name="T14" fmla="*/ 12 w 24"/>
                <a:gd name="T15" fmla="*/ 23 h 39"/>
                <a:gd name="T16" fmla="*/ 4 w 24"/>
                <a:gd name="T17" fmla="*/ 20 h 39"/>
                <a:gd name="T18" fmla="*/ 0 w 24"/>
                <a:gd name="T19" fmla="*/ 12 h 39"/>
                <a:gd name="T20" fmla="*/ 4 w 24"/>
                <a:gd name="T21" fmla="*/ 4 h 39"/>
                <a:gd name="T22" fmla="*/ 14 w 24"/>
                <a:gd name="T23" fmla="*/ 0 h 39"/>
                <a:gd name="T24" fmla="*/ 21 w 24"/>
                <a:gd name="T25" fmla="*/ 1 h 39"/>
                <a:gd name="T26" fmla="*/ 21 w 24"/>
                <a:gd name="T27" fmla="*/ 7 h 39"/>
                <a:gd name="T28" fmla="*/ 14 w 24"/>
                <a:gd name="T29" fmla="*/ 6 h 39"/>
                <a:gd name="T30" fmla="*/ 9 w 24"/>
                <a:gd name="T31" fmla="*/ 8 h 39"/>
                <a:gd name="T32" fmla="*/ 8 w 24"/>
                <a:gd name="T33" fmla="*/ 11 h 39"/>
                <a:gd name="T34" fmla="*/ 12 w 24"/>
                <a:gd name="T35" fmla="*/ 15 h 39"/>
                <a:gd name="T36" fmla="*/ 20 w 24"/>
                <a:gd name="T37" fmla="*/ 19 h 39"/>
                <a:gd name="T38" fmla="*/ 24 w 24"/>
                <a:gd name="T39" fmla="*/ 27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4" h="39">
                  <a:moveTo>
                    <a:pt x="24" y="27"/>
                  </a:moveTo>
                  <a:cubicBezTo>
                    <a:pt x="24" y="30"/>
                    <a:pt x="22" y="33"/>
                    <a:pt x="20" y="36"/>
                  </a:cubicBezTo>
                  <a:cubicBezTo>
                    <a:pt x="17" y="38"/>
                    <a:pt x="13" y="39"/>
                    <a:pt x="9" y="39"/>
                  </a:cubicBezTo>
                  <a:cubicBezTo>
                    <a:pt x="6" y="39"/>
                    <a:pt x="3" y="39"/>
                    <a:pt x="1" y="38"/>
                  </a:cubicBezTo>
                  <a:cubicBezTo>
                    <a:pt x="2" y="31"/>
                    <a:pt x="2" y="31"/>
                    <a:pt x="2" y="31"/>
                  </a:cubicBezTo>
                  <a:cubicBezTo>
                    <a:pt x="4" y="32"/>
                    <a:pt x="7" y="33"/>
                    <a:pt x="9" y="33"/>
                  </a:cubicBezTo>
                  <a:cubicBezTo>
                    <a:pt x="14" y="33"/>
                    <a:pt x="16" y="31"/>
                    <a:pt x="16" y="28"/>
                  </a:cubicBezTo>
                  <a:cubicBezTo>
                    <a:pt x="16" y="26"/>
                    <a:pt x="15" y="24"/>
                    <a:pt x="12" y="23"/>
                  </a:cubicBezTo>
                  <a:cubicBezTo>
                    <a:pt x="7" y="21"/>
                    <a:pt x="5" y="20"/>
                    <a:pt x="4" y="20"/>
                  </a:cubicBezTo>
                  <a:cubicBezTo>
                    <a:pt x="2" y="18"/>
                    <a:pt x="0" y="15"/>
                    <a:pt x="0" y="12"/>
                  </a:cubicBezTo>
                  <a:cubicBezTo>
                    <a:pt x="0" y="8"/>
                    <a:pt x="2" y="6"/>
                    <a:pt x="4" y="4"/>
                  </a:cubicBezTo>
                  <a:cubicBezTo>
                    <a:pt x="7" y="1"/>
                    <a:pt x="10" y="0"/>
                    <a:pt x="14" y="0"/>
                  </a:cubicBezTo>
                  <a:cubicBezTo>
                    <a:pt x="16" y="0"/>
                    <a:pt x="19" y="1"/>
                    <a:pt x="21" y="1"/>
                  </a:cubicBezTo>
                  <a:cubicBezTo>
                    <a:pt x="21" y="7"/>
                    <a:pt x="21" y="7"/>
                    <a:pt x="21" y="7"/>
                  </a:cubicBezTo>
                  <a:cubicBezTo>
                    <a:pt x="19" y="7"/>
                    <a:pt x="16" y="6"/>
                    <a:pt x="14" y="6"/>
                  </a:cubicBezTo>
                  <a:cubicBezTo>
                    <a:pt x="12" y="6"/>
                    <a:pt x="11" y="7"/>
                    <a:pt x="9" y="8"/>
                  </a:cubicBezTo>
                  <a:cubicBezTo>
                    <a:pt x="8" y="8"/>
                    <a:pt x="8" y="10"/>
                    <a:pt x="8" y="11"/>
                  </a:cubicBezTo>
                  <a:cubicBezTo>
                    <a:pt x="8" y="13"/>
                    <a:pt x="9" y="14"/>
                    <a:pt x="12" y="15"/>
                  </a:cubicBezTo>
                  <a:cubicBezTo>
                    <a:pt x="17" y="18"/>
                    <a:pt x="19" y="19"/>
                    <a:pt x="20" y="19"/>
                  </a:cubicBezTo>
                  <a:cubicBezTo>
                    <a:pt x="22" y="21"/>
                    <a:pt x="24" y="24"/>
                    <a:pt x="24" y="2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33" name="Freeform 24"/>
            <p:cNvSpPr>
              <a:spLocks noEditPoints="1"/>
            </p:cNvSpPr>
            <p:nvPr/>
          </p:nvSpPr>
          <p:spPr bwMode="gray">
            <a:xfrm>
              <a:off x="3426" y="2039"/>
              <a:ext cx="73" cy="91"/>
            </a:xfrm>
            <a:custGeom>
              <a:avLst/>
              <a:gdLst>
                <a:gd name="T0" fmla="*/ 31 w 31"/>
                <a:gd name="T1" fmla="*/ 18 h 38"/>
                <a:gd name="T2" fmla="*/ 25 w 31"/>
                <a:gd name="T3" fmla="*/ 33 h 38"/>
                <a:gd name="T4" fmla="*/ 10 w 31"/>
                <a:gd name="T5" fmla="*/ 38 h 38"/>
                <a:gd name="T6" fmla="*/ 0 w 31"/>
                <a:gd name="T7" fmla="*/ 37 h 38"/>
                <a:gd name="T8" fmla="*/ 0 w 31"/>
                <a:gd name="T9" fmla="*/ 0 h 38"/>
                <a:gd name="T10" fmla="*/ 12 w 31"/>
                <a:gd name="T11" fmla="*/ 0 h 38"/>
                <a:gd name="T12" fmla="*/ 31 w 31"/>
                <a:gd name="T13" fmla="*/ 18 h 38"/>
                <a:gd name="T14" fmla="*/ 23 w 31"/>
                <a:gd name="T15" fmla="*/ 19 h 38"/>
                <a:gd name="T16" fmla="*/ 11 w 31"/>
                <a:gd name="T17" fmla="*/ 6 h 38"/>
                <a:gd name="T18" fmla="*/ 7 w 31"/>
                <a:gd name="T19" fmla="*/ 6 h 38"/>
                <a:gd name="T20" fmla="*/ 7 w 31"/>
                <a:gd name="T21" fmla="*/ 31 h 38"/>
                <a:gd name="T22" fmla="*/ 11 w 31"/>
                <a:gd name="T23" fmla="*/ 31 h 38"/>
                <a:gd name="T24" fmla="*/ 20 w 31"/>
                <a:gd name="T25" fmla="*/ 28 h 38"/>
                <a:gd name="T26" fmla="*/ 23 w 31"/>
                <a:gd name="T27" fmla="*/ 19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1" h="38">
                  <a:moveTo>
                    <a:pt x="31" y="18"/>
                  </a:moveTo>
                  <a:cubicBezTo>
                    <a:pt x="31" y="24"/>
                    <a:pt x="29" y="29"/>
                    <a:pt x="25" y="33"/>
                  </a:cubicBezTo>
                  <a:cubicBezTo>
                    <a:pt x="21" y="36"/>
                    <a:pt x="16" y="38"/>
                    <a:pt x="10" y="38"/>
                  </a:cubicBezTo>
                  <a:cubicBezTo>
                    <a:pt x="8" y="38"/>
                    <a:pt x="5" y="38"/>
                    <a:pt x="0" y="3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0"/>
                    <a:pt x="9" y="0"/>
                    <a:pt x="12" y="0"/>
                  </a:cubicBezTo>
                  <a:cubicBezTo>
                    <a:pt x="24" y="0"/>
                    <a:pt x="31" y="6"/>
                    <a:pt x="31" y="18"/>
                  </a:cubicBezTo>
                  <a:close/>
                  <a:moveTo>
                    <a:pt x="23" y="19"/>
                  </a:moveTo>
                  <a:cubicBezTo>
                    <a:pt x="23" y="10"/>
                    <a:pt x="19" y="6"/>
                    <a:pt x="11" y="6"/>
                  </a:cubicBezTo>
                  <a:cubicBezTo>
                    <a:pt x="10" y="6"/>
                    <a:pt x="8" y="6"/>
                    <a:pt x="7" y="6"/>
                  </a:cubicBezTo>
                  <a:cubicBezTo>
                    <a:pt x="7" y="31"/>
                    <a:pt x="7" y="31"/>
                    <a:pt x="7" y="31"/>
                  </a:cubicBezTo>
                  <a:cubicBezTo>
                    <a:pt x="8" y="31"/>
                    <a:pt x="9" y="31"/>
                    <a:pt x="11" y="31"/>
                  </a:cubicBezTo>
                  <a:cubicBezTo>
                    <a:pt x="15" y="31"/>
                    <a:pt x="17" y="30"/>
                    <a:pt x="20" y="28"/>
                  </a:cubicBezTo>
                  <a:cubicBezTo>
                    <a:pt x="22" y="26"/>
                    <a:pt x="23" y="23"/>
                    <a:pt x="23" y="1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34" name="Freeform 25"/>
            <p:cNvSpPr>
              <a:spLocks/>
            </p:cNvSpPr>
            <p:nvPr/>
          </p:nvSpPr>
          <p:spPr bwMode="gray">
            <a:xfrm>
              <a:off x="3516" y="2039"/>
              <a:ext cx="50" cy="89"/>
            </a:xfrm>
            <a:custGeom>
              <a:avLst/>
              <a:gdLst>
                <a:gd name="T0" fmla="*/ 50 w 50"/>
                <a:gd name="T1" fmla="*/ 89 h 89"/>
                <a:gd name="T2" fmla="*/ 0 w 50"/>
                <a:gd name="T3" fmla="*/ 89 h 89"/>
                <a:gd name="T4" fmla="*/ 0 w 50"/>
                <a:gd name="T5" fmla="*/ 0 h 89"/>
                <a:gd name="T6" fmla="*/ 50 w 50"/>
                <a:gd name="T7" fmla="*/ 0 h 89"/>
                <a:gd name="T8" fmla="*/ 50 w 50"/>
                <a:gd name="T9" fmla="*/ 14 h 89"/>
                <a:gd name="T10" fmla="*/ 16 w 50"/>
                <a:gd name="T11" fmla="*/ 14 h 89"/>
                <a:gd name="T12" fmla="*/ 16 w 50"/>
                <a:gd name="T13" fmla="*/ 36 h 89"/>
                <a:gd name="T14" fmla="*/ 47 w 50"/>
                <a:gd name="T15" fmla="*/ 36 h 89"/>
                <a:gd name="T16" fmla="*/ 47 w 50"/>
                <a:gd name="T17" fmla="*/ 50 h 89"/>
                <a:gd name="T18" fmla="*/ 16 w 50"/>
                <a:gd name="T19" fmla="*/ 50 h 89"/>
                <a:gd name="T20" fmla="*/ 16 w 50"/>
                <a:gd name="T21" fmla="*/ 74 h 89"/>
                <a:gd name="T22" fmla="*/ 50 w 50"/>
                <a:gd name="T23" fmla="*/ 74 h 89"/>
                <a:gd name="T24" fmla="*/ 50 w 50"/>
                <a:gd name="T2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" h="89">
                  <a:moveTo>
                    <a:pt x="50" y="89"/>
                  </a:moveTo>
                  <a:lnTo>
                    <a:pt x="0" y="89"/>
                  </a:lnTo>
                  <a:lnTo>
                    <a:pt x="0" y="0"/>
                  </a:lnTo>
                  <a:lnTo>
                    <a:pt x="50" y="0"/>
                  </a:lnTo>
                  <a:lnTo>
                    <a:pt x="50" y="14"/>
                  </a:lnTo>
                  <a:lnTo>
                    <a:pt x="16" y="14"/>
                  </a:lnTo>
                  <a:lnTo>
                    <a:pt x="16" y="36"/>
                  </a:lnTo>
                  <a:lnTo>
                    <a:pt x="47" y="36"/>
                  </a:lnTo>
                  <a:lnTo>
                    <a:pt x="47" y="50"/>
                  </a:lnTo>
                  <a:lnTo>
                    <a:pt x="16" y="50"/>
                  </a:lnTo>
                  <a:lnTo>
                    <a:pt x="16" y="74"/>
                  </a:lnTo>
                  <a:lnTo>
                    <a:pt x="50" y="74"/>
                  </a:lnTo>
                  <a:lnTo>
                    <a:pt x="50" y="8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35" name="Freeform 26"/>
            <p:cNvSpPr>
              <a:spLocks/>
            </p:cNvSpPr>
            <p:nvPr/>
          </p:nvSpPr>
          <p:spPr bwMode="gray">
            <a:xfrm>
              <a:off x="3585" y="2039"/>
              <a:ext cx="71" cy="91"/>
            </a:xfrm>
            <a:custGeom>
              <a:avLst/>
              <a:gdLst>
                <a:gd name="T0" fmla="*/ 30 w 30"/>
                <a:gd name="T1" fmla="*/ 23 h 38"/>
                <a:gd name="T2" fmla="*/ 14 w 30"/>
                <a:gd name="T3" fmla="*/ 38 h 38"/>
                <a:gd name="T4" fmla="*/ 0 w 30"/>
                <a:gd name="T5" fmla="*/ 24 h 38"/>
                <a:gd name="T6" fmla="*/ 0 w 30"/>
                <a:gd name="T7" fmla="*/ 0 h 38"/>
                <a:gd name="T8" fmla="*/ 7 w 30"/>
                <a:gd name="T9" fmla="*/ 0 h 38"/>
                <a:gd name="T10" fmla="*/ 7 w 30"/>
                <a:gd name="T11" fmla="*/ 24 h 38"/>
                <a:gd name="T12" fmla="*/ 9 w 30"/>
                <a:gd name="T13" fmla="*/ 30 h 38"/>
                <a:gd name="T14" fmla="*/ 15 w 30"/>
                <a:gd name="T15" fmla="*/ 32 h 38"/>
                <a:gd name="T16" fmla="*/ 21 w 30"/>
                <a:gd name="T17" fmla="*/ 30 h 38"/>
                <a:gd name="T18" fmla="*/ 23 w 30"/>
                <a:gd name="T19" fmla="*/ 23 h 38"/>
                <a:gd name="T20" fmla="*/ 23 w 30"/>
                <a:gd name="T21" fmla="*/ 0 h 38"/>
                <a:gd name="T22" fmla="*/ 30 w 30"/>
                <a:gd name="T23" fmla="*/ 0 h 38"/>
                <a:gd name="T24" fmla="*/ 30 w 30"/>
                <a:gd name="T25" fmla="*/ 23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" h="38">
                  <a:moveTo>
                    <a:pt x="30" y="23"/>
                  </a:moveTo>
                  <a:cubicBezTo>
                    <a:pt x="30" y="33"/>
                    <a:pt x="25" y="38"/>
                    <a:pt x="14" y="38"/>
                  </a:cubicBezTo>
                  <a:cubicBezTo>
                    <a:pt x="5" y="38"/>
                    <a:pt x="0" y="34"/>
                    <a:pt x="0" y="2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7"/>
                    <a:pt x="8" y="29"/>
                    <a:pt x="9" y="30"/>
                  </a:cubicBezTo>
                  <a:cubicBezTo>
                    <a:pt x="10" y="31"/>
                    <a:pt x="12" y="32"/>
                    <a:pt x="15" y="32"/>
                  </a:cubicBezTo>
                  <a:cubicBezTo>
                    <a:pt x="18" y="32"/>
                    <a:pt x="20" y="31"/>
                    <a:pt x="21" y="30"/>
                  </a:cubicBezTo>
                  <a:cubicBezTo>
                    <a:pt x="22" y="29"/>
                    <a:pt x="23" y="27"/>
                    <a:pt x="23" y="23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30" y="0"/>
                    <a:pt x="30" y="0"/>
                    <a:pt x="30" y="0"/>
                  </a:cubicBezTo>
                  <a:lnTo>
                    <a:pt x="30" y="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36" name="Freeform 27"/>
            <p:cNvSpPr>
              <a:spLocks/>
            </p:cNvSpPr>
            <p:nvPr/>
          </p:nvSpPr>
          <p:spPr bwMode="gray">
            <a:xfrm>
              <a:off x="3670" y="2039"/>
              <a:ext cx="62" cy="89"/>
            </a:xfrm>
            <a:custGeom>
              <a:avLst/>
              <a:gdLst>
                <a:gd name="T0" fmla="*/ 62 w 62"/>
                <a:gd name="T1" fmla="*/ 14 h 89"/>
                <a:gd name="T2" fmla="*/ 40 w 62"/>
                <a:gd name="T3" fmla="*/ 14 h 89"/>
                <a:gd name="T4" fmla="*/ 40 w 62"/>
                <a:gd name="T5" fmla="*/ 89 h 89"/>
                <a:gd name="T6" fmla="*/ 21 w 62"/>
                <a:gd name="T7" fmla="*/ 89 h 89"/>
                <a:gd name="T8" fmla="*/ 21 w 62"/>
                <a:gd name="T9" fmla="*/ 14 h 89"/>
                <a:gd name="T10" fmla="*/ 0 w 62"/>
                <a:gd name="T11" fmla="*/ 14 h 89"/>
                <a:gd name="T12" fmla="*/ 0 w 62"/>
                <a:gd name="T13" fmla="*/ 0 h 89"/>
                <a:gd name="T14" fmla="*/ 62 w 62"/>
                <a:gd name="T15" fmla="*/ 0 h 89"/>
                <a:gd name="T16" fmla="*/ 62 w 62"/>
                <a:gd name="T17" fmla="*/ 14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2" h="89">
                  <a:moveTo>
                    <a:pt x="62" y="14"/>
                  </a:moveTo>
                  <a:lnTo>
                    <a:pt x="40" y="14"/>
                  </a:lnTo>
                  <a:lnTo>
                    <a:pt x="40" y="89"/>
                  </a:lnTo>
                  <a:lnTo>
                    <a:pt x="21" y="89"/>
                  </a:lnTo>
                  <a:lnTo>
                    <a:pt x="21" y="14"/>
                  </a:lnTo>
                  <a:lnTo>
                    <a:pt x="0" y="14"/>
                  </a:lnTo>
                  <a:lnTo>
                    <a:pt x="0" y="0"/>
                  </a:lnTo>
                  <a:lnTo>
                    <a:pt x="62" y="0"/>
                  </a:lnTo>
                  <a:lnTo>
                    <a:pt x="62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37" name="Freeform 28"/>
            <p:cNvSpPr>
              <a:spLocks/>
            </p:cNvSpPr>
            <p:nvPr/>
          </p:nvSpPr>
          <p:spPr bwMode="gray">
            <a:xfrm>
              <a:off x="3744" y="2037"/>
              <a:ext cx="54" cy="93"/>
            </a:xfrm>
            <a:custGeom>
              <a:avLst/>
              <a:gdLst>
                <a:gd name="T0" fmla="*/ 23 w 23"/>
                <a:gd name="T1" fmla="*/ 27 h 39"/>
                <a:gd name="T2" fmla="*/ 19 w 23"/>
                <a:gd name="T3" fmla="*/ 36 h 39"/>
                <a:gd name="T4" fmla="*/ 8 w 23"/>
                <a:gd name="T5" fmla="*/ 39 h 39"/>
                <a:gd name="T6" fmla="*/ 1 w 23"/>
                <a:gd name="T7" fmla="*/ 38 h 39"/>
                <a:gd name="T8" fmla="*/ 1 w 23"/>
                <a:gd name="T9" fmla="*/ 31 h 39"/>
                <a:gd name="T10" fmla="*/ 9 w 23"/>
                <a:gd name="T11" fmla="*/ 33 h 39"/>
                <a:gd name="T12" fmla="*/ 15 w 23"/>
                <a:gd name="T13" fmla="*/ 28 h 39"/>
                <a:gd name="T14" fmla="*/ 11 w 23"/>
                <a:gd name="T15" fmla="*/ 23 h 39"/>
                <a:gd name="T16" fmla="*/ 4 w 23"/>
                <a:gd name="T17" fmla="*/ 20 h 39"/>
                <a:gd name="T18" fmla="*/ 0 w 23"/>
                <a:gd name="T19" fmla="*/ 12 h 39"/>
                <a:gd name="T20" fmla="*/ 3 w 23"/>
                <a:gd name="T21" fmla="*/ 4 h 39"/>
                <a:gd name="T22" fmla="*/ 14 w 23"/>
                <a:gd name="T23" fmla="*/ 0 h 39"/>
                <a:gd name="T24" fmla="*/ 21 w 23"/>
                <a:gd name="T25" fmla="*/ 1 h 39"/>
                <a:gd name="T26" fmla="*/ 20 w 23"/>
                <a:gd name="T27" fmla="*/ 7 h 39"/>
                <a:gd name="T28" fmla="*/ 14 w 23"/>
                <a:gd name="T29" fmla="*/ 6 h 39"/>
                <a:gd name="T30" fmla="*/ 9 w 23"/>
                <a:gd name="T31" fmla="*/ 8 h 39"/>
                <a:gd name="T32" fmla="*/ 7 w 23"/>
                <a:gd name="T33" fmla="*/ 11 h 39"/>
                <a:gd name="T34" fmla="*/ 11 w 23"/>
                <a:gd name="T35" fmla="*/ 15 h 39"/>
                <a:gd name="T36" fmla="*/ 19 w 23"/>
                <a:gd name="T37" fmla="*/ 19 h 39"/>
                <a:gd name="T38" fmla="*/ 23 w 23"/>
                <a:gd name="T39" fmla="*/ 27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" h="39">
                  <a:moveTo>
                    <a:pt x="23" y="27"/>
                  </a:moveTo>
                  <a:cubicBezTo>
                    <a:pt x="23" y="30"/>
                    <a:pt x="22" y="33"/>
                    <a:pt x="19" y="36"/>
                  </a:cubicBezTo>
                  <a:cubicBezTo>
                    <a:pt x="16" y="38"/>
                    <a:pt x="13" y="39"/>
                    <a:pt x="8" y="39"/>
                  </a:cubicBezTo>
                  <a:cubicBezTo>
                    <a:pt x="5" y="39"/>
                    <a:pt x="3" y="39"/>
                    <a:pt x="1" y="38"/>
                  </a:cubicBezTo>
                  <a:cubicBezTo>
                    <a:pt x="1" y="31"/>
                    <a:pt x="1" y="31"/>
                    <a:pt x="1" y="31"/>
                  </a:cubicBezTo>
                  <a:cubicBezTo>
                    <a:pt x="4" y="32"/>
                    <a:pt x="6" y="33"/>
                    <a:pt x="9" y="33"/>
                  </a:cubicBezTo>
                  <a:cubicBezTo>
                    <a:pt x="13" y="33"/>
                    <a:pt x="15" y="31"/>
                    <a:pt x="15" y="28"/>
                  </a:cubicBezTo>
                  <a:cubicBezTo>
                    <a:pt x="15" y="26"/>
                    <a:pt x="14" y="24"/>
                    <a:pt x="11" y="23"/>
                  </a:cubicBezTo>
                  <a:cubicBezTo>
                    <a:pt x="7" y="21"/>
                    <a:pt x="4" y="20"/>
                    <a:pt x="4" y="20"/>
                  </a:cubicBezTo>
                  <a:cubicBezTo>
                    <a:pt x="1" y="18"/>
                    <a:pt x="0" y="15"/>
                    <a:pt x="0" y="12"/>
                  </a:cubicBezTo>
                  <a:cubicBezTo>
                    <a:pt x="0" y="8"/>
                    <a:pt x="1" y="6"/>
                    <a:pt x="3" y="4"/>
                  </a:cubicBezTo>
                  <a:cubicBezTo>
                    <a:pt x="6" y="1"/>
                    <a:pt x="9" y="0"/>
                    <a:pt x="14" y="0"/>
                  </a:cubicBezTo>
                  <a:cubicBezTo>
                    <a:pt x="16" y="0"/>
                    <a:pt x="18" y="1"/>
                    <a:pt x="21" y="1"/>
                  </a:cubicBezTo>
                  <a:cubicBezTo>
                    <a:pt x="20" y="7"/>
                    <a:pt x="20" y="7"/>
                    <a:pt x="20" y="7"/>
                  </a:cubicBezTo>
                  <a:cubicBezTo>
                    <a:pt x="18" y="7"/>
                    <a:pt x="16" y="6"/>
                    <a:pt x="14" y="6"/>
                  </a:cubicBezTo>
                  <a:cubicBezTo>
                    <a:pt x="11" y="6"/>
                    <a:pt x="10" y="7"/>
                    <a:pt x="9" y="8"/>
                  </a:cubicBezTo>
                  <a:cubicBezTo>
                    <a:pt x="8" y="8"/>
                    <a:pt x="7" y="10"/>
                    <a:pt x="7" y="11"/>
                  </a:cubicBezTo>
                  <a:cubicBezTo>
                    <a:pt x="7" y="13"/>
                    <a:pt x="9" y="14"/>
                    <a:pt x="11" y="15"/>
                  </a:cubicBezTo>
                  <a:cubicBezTo>
                    <a:pt x="16" y="18"/>
                    <a:pt x="19" y="19"/>
                    <a:pt x="19" y="19"/>
                  </a:cubicBezTo>
                  <a:cubicBezTo>
                    <a:pt x="22" y="21"/>
                    <a:pt x="23" y="24"/>
                    <a:pt x="23" y="2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38" name="Freeform 29"/>
            <p:cNvSpPr>
              <a:spLocks/>
            </p:cNvSpPr>
            <p:nvPr/>
          </p:nvSpPr>
          <p:spPr bwMode="gray">
            <a:xfrm>
              <a:off x="3812" y="2039"/>
              <a:ext cx="64" cy="91"/>
            </a:xfrm>
            <a:custGeom>
              <a:avLst/>
              <a:gdLst>
                <a:gd name="T0" fmla="*/ 27 w 27"/>
                <a:gd name="T1" fmla="*/ 36 h 38"/>
                <a:gd name="T2" fmla="*/ 17 w 27"/>
                <a:gd name="T3" fmla="*/ 38 h 38"/>
                <a:gd name="T4" fmla="*/ 3 w 27"/>
                <a:gd name="T5" fmla="*/ 32 h 38"/>
                <a:gd name="T6" fmla="*/ 0 w 27"/>
                <a:gd name="T7" fmla="*/ 20 h 38"/>
                <a:gd name="T8" fmla="*/ 4 w 27"/>
                <a:gd name="T9" fmla="*/ 5 h 38"/>
                <a:gd name="T10" fmla="*/ 18 w 27"/>
                <a:gd name="T11" fmla="*/ 0 h 38"/>
                <a:gd name="T12" fmla="*/ 26 w 27"/>
                <a:gd name="T13" fmla="*/ 1 h 38"/>
                <a:gd name="T14" fmla="*/ 25 w 27"/>
                <a:gd name="T15" fmla="*/ 7 h 38"/>
                <a:gd name="T16" fmla="*/ 18 w 27"/>
                <a:gd name="T17" fmla="*/ 6 h 38"/>
                <a:gd name="T18" fmla="*/ 10 w 27"/>
                <a:gd name="T19" fmla="*/ 10 h 38"/>
                <a:gd name="T20" fmla="*/ 8 w 27"/>
                <a:gd name="T21" fmla="*/ 19 h 38"/>
                <a:gd name="T22" fmla="*/ 18 w 27"/>
                <a:gd name="T23" fmla="*/ 31 h 38"/>
                <a:gd name="T24" fmla="*/ 26 w 27"/>
                <a:gd name="T25" fmla="*/ 30 h 38"/>
                <a:gd name="T26" fmla="*/ 27 w 27"/>
                <a:gd name="T27" fmla="*/ 36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" h="38">
                  <a:moveTo>
                    <a:pt x="27" y="36"/>
                  </a:moveTo>
                  <a:cubicBezTo>
                    <a:pt x="23" y="37"/>
                    <a:pt x="20" y="38"/>
                    <a:pt x="17" y="38"/>
                  </a:cubicBezTo>
                  <a:cubicBezTo>
                    <a:pt x="11" y="38"/>
                    <a:pt x="6" y="36"/>
                    <a:pt x="3" y="32"/>
                  </a:cubicBezTo>
                  <a:cubicBezTo>
                    <a:pt x="1" y="29"/>
                    <a:pt x="0" y="25"/>
                    <a:pt x="0" y="20"/>
                  </a:cubicBezTo>
                  <a:cubicBezTo>
                    <a:pt x="0" y="14"/>
                    <a:pt x="1" y="9"/>
                    <a:pt x="4" y="5"/>
                  </a:cubicBezTo>
                  <a:cubicBezTo>
                    <a:pt x="8" y="2"/>
                    <a:pt x="12" y="0"/>
                    <a:pt x="18" y="0"/>
                  </a:cubicBezTo>
                  <a:cubicBezTo>
                    <a:pt x="21" y="0"/>
                    <a:pt x="24" y="0"/>
                    <a:pt x="26" y="1"/>
                  </a:cubicBezTo>
                  <a:cubicBezTo>
                    <a:pt x="25" y="7"/>
                    <a:pt x="25" y="7"/>
                    <a:pt x="25" y="7"/>
                  </a:cubicBezTo>
                  <a:cubicBezTo>
                    <a:pt x="23" y="7"/>
                    <a:pt x="20" y="6"/>
                    <a:pt x="18" y="6"/>
                  </a:cubicBezTo>
                  <a:cubicBezTo>
                    <a:pt x="15" y="6"/>
                    <a:pt x="12" y="7"/>
                    <a:pt x="10" y="10"/>
                  </a:cubicBezTo>
                  <a:cubicBezTo>
                    <a:pt x="8" y="12"/>
                    <a:pt x="8" y="15"/>
                    <a:pt x="8" y="19"/>
                  </a:cubicBezTo>
                  <a:cubicBezTo>
                    <a:pt x="8" y="27"/>
                    <a:pt x="11" y="31"/>
                    <a:pt x="18" y="31"/>
                  </a:cubicBezTo>
                  <a:cubicBezTo>
                    <a:pt x="21" y="31"/>
                    <a:pt x="23" y="31"/>
                    <a:pt x="26" y="30"/>
                  </a:cubicBezTo>
                  <a:lnTo>
                    <a:pt x="27" y="3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39" name="Freeform 30"/>
            <p:cNvSpPr>
              <a:spLocks/>
            </p:cNvSpPr>
            <p:nvPr/>
          </p:nvSpPr>
          <p:spPr bwMode="gray">
            <a:xfrm>
              <a:off x="3893" y="2039"/>
              <a:ext cx="71" cy="89"/>
            </a:xfrm>
            <a:custGeom>
              <a:avLst/>
              <a:gdLst>
                <a:gd name="T0" fmla="*/ 71 w 71"/>
                <a:gd name="T1" fmla="*/ 89 h 89"/>
                <a:gd name="T2" fmla="*/ 54 w 71"/>
                <a:gd name="T3" fmla="*/ 89 h 89"/>
                <a:gd name="T4" fmla="*/ 54 w 71"/>
                <a:gd name="T5" fmla="*/ 50 h 89"/>
                <a:gd name="T6" fmla="*/ 16 w 71"/>
                <a:gd name="T7" fmla="*/ 50 h 89"/>
                <a:gd name="T8" fmla="*/ 16 w 71"/>
                <a:gd name="T9" fmla="*/ 89 h 89"/>
                <a:gd name="T10" fmla="*/ 0 w 71"/>
                <a:gd name="T11" fmla="*/ 89 h 89"/>
                <a:gd name="T12" fmla="*/ 0 w 71"/>
                <a:gd name="T13" fmla="*/ 0 h 89"/>
                <a:gd name="T14" fmla="*/ 16 w 71"/>
                <a:gd name="T15" fmla="*/ 0 h 89"/>
                <a:gd name="T16" fmla="*/ 16 w 71"/>
                <a:gd name="T17" fmla="*/ 36 h 89"/>
                <a:gd name="T18" fmla="*/ 54 w 71"/>
                <a:gd name="T19" fmla="*/ 36 h 89"/>
                <a:gd name="T20" fmla="*/ 54 w 71"/>
                <a:gd name="T21" fmla="*/ 0 h 89"/>
                <a:gd name="T22" fmla="*/ 71 w 71"/>
                <a:gd name="T23" fmla="*/ 0 h 89"/>
                <a:gd name="T24" fmla="*/ 71 w 71"/>
                <a:gd name="T2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1" h="89">
                  <a:moveTo>
                    <a:pt x="71" y="89"/>
                  </a:moveTo>
                  <a:lnTo>
                    <a:pt x="54" y="89"/>
                  </a:lnTo>
                  <a:lnTo>
                    <a:pt x="54" y="50"/>
                  </a:lnTo>
                  <a:lnTo>
                    <a:pt x="16" y="50"/>
                  </a:lnTo>
                  <a:lnTo>
                    <a:pt x="16" y="89"/>
                  </a:lnTo>
                  <a:lnTo>
                    <a:pt x="0" y="89"/>
                  </a:lnTo>
                  <a:lnTo>
                    <a:pt x="0" y="0"/>
                  </a:lnTo>
                  <a:lnTo>
                    <a:pt x="16" y="0"/>
                  </a:lnTo>
                  <a:lnTo>
                    <a:pt x="16" y="36"/>
                  </a:lnTo>
                  <a:lnTo>
                    <a:pt x="54" y="36"/>
                  </a:lnTo>
                  <a:lnTo>
                    <a:pt x="54" y="0"/>
                  </a:lnTo>
                  <a:lnTo>
                    <a:pt x="71" y="0"/>
                  </a:lnTo>
                  <a:lnTo>
                    <a:pt x="71" y="8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40" name="Freeform 31"/>
            <p:cNvSpPr>
              <a:spLocks/>
            </p:cNvSpPr>
            <p:nvPr/>
          </p:nvSpPr>
          <p:spPr bwMode="gray">
            <a:xfrm>
              <a:off x="3985" y="2039"/>
              <a:ext cx="48" cy="89"/>
            </a:xfrm>
            <a:custGeom>
              <a:avLst/>
              <a:gdLst>
                <a:gd name="T0" fmla="*/ 48 w 48"/>
                <a:gd name="T1" fmla="*/ 89 h 89"/>
                <a:gd name="T2" fmla="*/ 0 w 48"/>
                <a:gd name="T3" fmla="*/ 89 h 89"/>
                <a:gd name="T4" fmla="*/ 0 w 48"/>
                <a:gd name="T5" fmla="*/ 0 h 89"/>
                <a:gd name="T6" fmla="*/ 48 w 48"/>
                <a:gd name="T7" fmla="*/ 0 h 89"/>
                <a:gd name="T8" fmla="*/ 48 w 48"/>
                <a:gd name="T9" fmla="*/ 14 h 89"/>
                <a:gd name="T10" fmla="*/ 17 w 48"/>
                <a:gd name="T11" fmla="*/ 14 h 89"/>
                <a:gd name="T12" fmla="*/ 17 w 48"/>
                <a:gd name="T13" fmla="*/ 36 h 89"/>
                <a:gd name="T14" fmla="*/ 48 w 48"/>
                <a:gd name="T15" fmla="*/ 36 h 89"/>
                <a:gd name="T16" fmla="*/ 48 w 48"/>
                <a:gd name="T17" fmla="*/ 50 h 89"/>
                <a:gd name="T18" fmla="*/ 17 w 48"/>
                <a:gd name="T19" fmla="*/ 50 h 89"/>
                <a:gd name="T20" fmla="*/ 17 w 48"/>
                <a:gd name="T21" fmla="*/ 74 h 89"/>
                <a:gd name="T22" fmla="*/ 48 w 48"/>
                <a:gd name="T23" fmla="*/ 74 h 89"/>
                <a:gd name="T24" fmla="*/ 48 w 48"/>
                <a:gd name="T2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8" h="89">
                  <a:moveTo>
                    <a:pt x="48" y="89"/>
                  </a:moveTo>
                  <a:lnTo>
                    <a:pt x="0" y="89"/>
                  </a:lnTo>
                  <a:lnTo>
                    <a:pt x="0" y="0"/>
                  </a:lnTo>
                  <a:lnTo>
                    <a:pt x="48" y="0"/>
                  </a:lnTo>
                  <a:lnTo>
                    <a:pt x="48" y="14"/>
                  </a:lnTo>
                  <a:lnTo>
                    <a:pt x="17" y="14"/>
                  </a:lnTo>
                  <a:lnTo>
                    <a:pt x="17" y="36"/>
                  </a:lnTo>
                  <a:lnTo>
                    <a:pt x="48" y="36"/>
                  </a:lnTo>
                  <a:lnTo>
                    <a:pt x="48" y="50"/>
                  </a:lnTo>
                  <a:lnTo>
                    <a:pt x="17" y="50"/>
                  </a:lnTo>
                  <a:lnTo>
                    <a:pt x="17" y="74"/>
                  </a:lnTo>
                  <a:lnTo>
                    <a:pt x="48" y="74"/>
                  </a:lnTo>
                  <a:lnTo>
                    <a:pt x="48" y="8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41" name="Freeform 32"/>
            <p:cNvSpPr>
              <a:spLocks noEditPoints="1"/>
            </p:cNvSpPr>
            <p:nvPr/>
          </p:nvSpPr>
          <p:spPr bwMode="gray">
            <a:xfrm>
              <a:off x="3148" y="2199"/>
              <a:ext cx="64" cy="91"/>
            </a:xfrm>
            <a:custGeom>
              <a:avLst/>
              <a:gdLst>
                <a:gd name="T0" fmla="*/ 27 w 27"/>
                <a:gd name="T1" fmla="*/ 26 h 38"/>
                <a:gd name="T2" fmla="*/ 24 w 27"/>
                <a:gd name="T3" fmla="*/ 34 h 38"/>
                <a:gd name="T4" fmla="*/ 12 w 27"/>
                <a:gd name="T5" fmla="*/ 38 h 38"/>
                <a:gd name="T6" fmla="*/ 7 w 27"/>
                <a:gd name="T7" fmla="*/ 38 h 38"/>
                <a:gd name="T8" fmla="*/ 0 w 27"/>
                <a:gd name="T9" fmla="*/ 38 h 38"/>
                <a:gd name="T10" fmla="*/ 0 w 27"/>
                <a:gd name="T11" fmla="*/ 0 h 38"/>
                <a:gd name="T12" fmla="*/ 13 w 27"/>
                <a:gd name="T13" fmla="*/ 0 h 38"/>
                <a:gd name="T14" fmla="*/ 23 w 27"/>
                <a:gd name="T15" fmla="*/ 2 h 38"/>
                <a:gd name="T16" fmla="*/ 26 w 27"/>
                <a:gd name="T17" fmla="*/ 9 h 38"/>
                <a:gd name="T18" fmla="*/ 25 w 27"/>
                <a:gd name="T19" fmla="*/ 14 h 38"/>
                <a:gd name="T20" fmla="*/ 20 w 27"/>
                <a:gd name="T21" fmla="*/ 18 h 38"/>
                <a:gd name="T22" fmla="*/ 20 w 27"/>
                <a:gd name="T23" fmla="*/ 18 h 38"/>
                <a:gd name="T24" fmla="*/ 25 w 27"/>
                <a:gd name="T25" fmla="*/ 21 h 38"/>
                <a:gd name="T26" fmla="*/ 27 w 27"/>
                <a:gd name="T27" fmla="*/ 26 h 38"/>
                <a:gd name="T28" fmla="*/ 19 w 27"/>
                <a:gd name="T29" fmla="*/ 10 h 38"/>
                <a:gd name="T30" fmla="*/ 12 w 27"/>
                <a:gd name="T31" fmla="*/ 6 h 38"/>
                <a:gd name="T32" fmla="*/ 8 w 27"/>
                <a:gd name="T33" fmla="*/ 6 h 38"/>
                <a:gd name="T34" fmla="*/ 8 w 27"/>
                <a:gd name="T35" fmla="*/ 16 h 38"/>
                <a:gd name="T36" fmla="*/ 11 w 27"/>
                <a:gd name="T37" fmla="*/ 16 h 38"/>
                <a:gd name="T38" fmla="*/ 19 w 27"/>
                <a:gd name="T39" fmla="*/ 10 h 38"/>
                <a:gd name="T40" fmla="*/ 19 w 27"/>
                <a:gd name="T41" fmla="*/ 27 h 38"/>
                <a:gd name="T42" fmla="*/ 11 w 27"/>
                <a:gd name="T43" fmla="*/ 21 h 38"/>
                <a:gd name="T44" fmla="*/ 8 w 27"/>
                <a:gd name="T45" fmla="*/ 21 h 38"/>
                <a:gd name="T46" fmla="*/ 8 w 27"/>
                <a:gd name="T47" fmla="*/ 32 h 38"/>
                <a:gd name="T48" fmla="*/ 12 w 27"/>
                <a:gd name="T49" fmla="*/ 32 h 38"/>
                <a:gd name="T50" fmla="*/ 19 w 27"/>
                <a:gd name="T51" fmla="*/ 27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7" h="38">
                  <a:moveTo>
                    <a:pt x="27" y="26"/>
                  </a:moveTo>
                  <a:cubicBezTo>
                    <a:pt x="27" y="30"/>
                    <a:pt x="26" y="32"/>
                    <a:pt x="24" y="34"/>
                  </a:cubicBezTo>
                  <a:cubicBezTo>
                    <a:pt x="21" y="37"/>
                    <a:pt x="17" y="38"/>
                    <a:pt x="12" y="38"/>
                  </a:cubicBezTo>
                  <a:cubicBezTo>
                    <a:pt x="11" y="38"/>
                    <a:pt x="10" y="38"/>
                    <a:pt x="7" y="38"/>
                  </a:cubicBezTo>
                  <a:cubicBezTo>
                    <a:pt x="4" y="38"/>
                    <a:pt x="2" y="38"/>
                    <a:pt x="0" y="3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" y="0"/>
                    <a:pt x="8" y="0"/>
                    <a:pt x="13" y="0"/>
                  </a:cubicBezTo>
                  <a:cubicBezTo>
                    <a:pt x="18" y="0"/>
                    <a:pt x="21" y="1"/>
                    <a:pt x="23" y="2"/>
                  </a:cubicBezTo>
                  <a:cubicBezTo>
                    <a:pt x="25" y="4"/>
                    <a:pt x="26" y="6"/>
                    <a:pt x="26" y="9"/>
                  </a:cubicBezTo>
                  <a:cubicBezTo>
                    <a:pt x="26" y="11"/>
                    <a:pt x="26" y="13"/>
                    <a:pt x="25" y="14"/>
                  </a:cubicBezTo>
                  <a:cubicBezTo>
                    <a:pt x="24" y="16"/>
                    <a:pt x="22" y="17"/>
                    <a:pt x="20" y="18"/>
                  </a:cubicBezTo>
                  <a:cubicBezTo>
                    <a:pt x="20" y="18"/>
                    <a:pt x="20" y="18"/>
                    <a:pt x="20" y="18"/>
                  </a:cubicBezTo>
                  <a:cubicBezTo>
                    <a:pt x="22" y="18"/>
                    <a:pt x="24" y="19"/>
                    <a:pt x="25" y="21"/>
                  </a:cubicBezTo>
                  <a:cubicBezTo>
                    <a:pt x="27" y="23"/>
                    <a:pt x="27" y="24"/>
                    <a:pt x="27" y="26"/>
                  </a:cubicBezTo>
                  <a:close/>
                  <a:moveTo>
                    <a:pt x="19" y="10"/>
                  </a:moveTo>
                  <a:cubicBezTo>
                    <a:pt x="19" y="7"/>
                    <a:pt x="16" y="6"/>
                    <a:pt x="12" y="6"/>
                  </a:cubicBezTo>
                  <a:cubicBezTo>
                    <a:pt x="11" y="6"/>
                    <a:pt x="10" y="6"/>
                    <a:pt x="8" y="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16"/>
                    <a:pt x="9" y="16"/>
                    <a:pt x="11" y="16"/>
                  </a:cubicBezTo>
                  <a:cubicBezTo>
                    <a:pt x="16" y="16"/>
                    <a:pt x="19" y="14"/>
                    <a:pt x="19" y="10"/>
                  </a:cubicBezTo>
                  <a:close/>
                  <a:moveTo>
                    <a:pt x="19" y="27"/>
                  </a:moveTo>
                  <a:cubicBezTo>
                    <a:pt x="19" y="23"/>
                    <a:pt x="16" y="21"/>
                    <a:pt x="11" y="21"/>
                  </a:cubicBezTo>
                  <a:cubicBezTo>
                    <a:pt x="9" y="21"/>
                    <a:pt x="8" y="21"/>
                    <a:pt x="8" y="21"/>
                  </a:cubicBezTo>
                  <a:cubicBezTo>
                    <a:pt x="8" y="32"/>
                    <a:pt x="8" y="32"/>
                    <a:pt x="8" y="32"/>
                  </a:cubicBezTo>
                  <a:cubicBezTo>
                    <a:pt x="9" y="32"/>
                    <a:pt x="10" y="32"/>
                    <a:pt x="12" y="32"/>
                  </a:cubicBezTo>
                  <a:cubicBezTo>
                    <a:pt x="17" y="32"/>
                    <a:pt x="19" y="30"/>
                    <a:pt x="19" y="2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42" name="Freeform 33"/>
            <p:cNvSpPr>
              <a:spLocks noEditPoints="1"/>
            </p:cNvSpPr>
            <p:nvPr/>
          </p:nvSpPr>
          <p:spPr bwMode="gray">
            <a:xfrm>
              <a:off x="3227" y="2199"/>
              <a:ext cx="83" cy="91"/>
            </a:xfrm>
            <a:custGeom>
              <a:avLst/>
              <a:gdLst>
                <a:gd name="T0" fmla="*/ 35 w 35"/>
                <a:gd name="T1" fmla="*/ 38 h 38"/>
                <a:gd name="T2" fmla="*/ 27 w 35"/>
                <a:gd name="T3" fmla="*/ 38 h 38"/>
                <a:gd name="T4" fmla="*/ 24 w 35"/>
                <a:gd name="T5" fmla="*/ 30 h 38"/>
                <a:gd name="T6" fmla="*/ 10 w 35"/>
                <a:gd name="T7" fmla="*/ 30 h 38"/>
                <a:gd name="T8" fmla="*/ 7 w 35"/>
                <a:gd name="T9" fmla="*/ 38 h 38"/>
                <a:gd name="T10" fmla="*/ 0 w 35"/>
                <a:gd name="T11" fmla="*/ 38 h 38"/>
                <a:gd name="T12" fmla="*/ 13 w 35"/>
                <a:gd name="T13" fmla="*/ 0 h 38"/>
                <a:gd name="T14" fmla="*/ 21 w 35"/>
                <a:gd name="T15" fmla="*/ 0 h 38"/>
                <a:gd name="T16" fmla="*/ 35 w 35"/>
                <a:gd name="T17" fmla="*/ 38 h 38"/>
                <a:gd name="T18" fmla="*/ 22 w 35"/>
                <a:gd name="T19" fmla="*/ 25 h 38"/>
                <a:gd name="T20" fmla="*/ 19 w 35"/>
                <a:gd name="T21" fmla="*/ 15 h 38"/>
                <a:gd name="T22" fmla="*/ 17 w 35"/>
                <a:gd name="T23" fmla="*/ 8 h 38"/>
                <a:gd name="T24" fmla="*/ 17 w 35"/>
                <a:gd name="T25" fmla="*/ 8 h 38"/>
                <a:gd name="T26" fmla="*/ 15 w 35"/>
                <a:gd name="T27" fmla="*/ 15 h 38"/>
                <a:gd name="T28" fmla="*/ 12 w 35"/>
                <a:gd name="T29" fmla="*/ 25 h 38"/>
                <a:gd name="T30" fmla="*/ 22 w 35"/>
                <a:gd name="T31" fmla="*/ 25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5" h="38">
                  <a:moveTo>
                    <a:pt x="35" y="38"/>
                  </a:moveTo>
                  <a:cubicBezTo>
                    <a:pt x="27" y="38"/>
                    <a:pt x="27" y="38"/>
                    <a:pt x="27" y="38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10" y="30"/>
                    <a:pt x="10" y="30"/>
                    <a:pt x="10" y="30"/>
                  </a:cubicBezTo>
                  <a:cubicBezTo>
                    <a:pt x="7" y="38"/>
                    <a:pt x="7" y="38"/>
                    <a:pt x="7" y="38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21" y="0"/>
                    <a:pt x="21" y="0"/>
                    <a:pt x="21" y="0"/>
                  </a:cubicBezTo>
                  <a:lnTo>
                    <a:pt x="35" y="38"/>
                  </a:lnTo>
                  <a:close/>
                  <a:moveTo>
                    <a:pt x="22" y="25"/>
                  </a:moveTo>
                  <a:cubicBezTo>
                    <a:pt x="19" y="15"/>
                    <a:pt x="19" y="15"/>
                    <a:pt x="19" y="15"/>
                  </a:cubicBezTo>
                  <a:cubicBezTo>
                    <a:pt x="18" y="12"/>
                    <a:pt x="17" y="10"/>
                    <a:pt x="17" y="8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16" y="11"/>
                    <a:pt x="16" y="13"/>
                    <a:pt x="15" y="15"/>
                  </a:cubicBezTo>
                  <a:cubicBezTo>
                    <a:pt x="12" y="25"/>
                    <a:pt x="12" y="25"/>
                    <a:pt x="12" y="25"/>
                  </a:cubicBezTo>
                  <a:lnTo>
                    <a:pt x="22" y="2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43" name="Freeform 34"/>
            <p:cNvSpPr>
              <a:spLocks/>
            </p:cNvSpPr>
            <p:nvPr/>
          </p:nvSpPr>
          <p:spPr bwMode="gray">
            <a:xfrm>
              <a:off x="3326" y="2199"/>
              <a:ext cx="71" cy="94"/>
            </a:xfrm>
            <a:custGeom>
              <a:avLst/>
              <a:gdLst>
                <a:gd name="T0" fmla="*/ 30 w 30"/>
                <a:gd name="T1" fmla="*/ 23 h 39"/>
                <a:gd name="T2" fmla="*/ 14 w 30"/>
                <a:gd name="T3" fmla="*/ 39 h 39"/>
                <a:gd name="T4" fmla="*/ 0 w 30"/>
                <a:gd name="T5" fmla="*/ 25 h 39"/>
                <a:gd name="T6" fmla="*/ 0 w 30"/>
                <a:gd name="T7" fmla="*/ 0 h 39"/>
                <a:gd name="T8" fmla="*/ 7 w 30"/>
                <a:gd name="T9" fmla="*/ 0 h 39"/>
                <a:gd name="T10" fmla="*/ 7 w 30"/>
                <a:gd name="T11" fmla="*/ 25 h 39"/>
                <a:gd name="T12" fmla="*/ 9 w 30"/>
                <a:gd name="T13" fmla="*/ 30 h 39"/>
                <a:gd name="T14" fmla="*/ 15 w 30"/>
                <a:gd name="T15" fmla="*/ 33 h 39"/>
                <a:gd name="T16" fmla="*/ 21 w 30"/>
                <a:gd name="T17" fmla="*/ 31 h 39"/>
                <a:gd name="T18" fmla="*/ 23 w 30"/>
                <a:gd name="T19" fmla="*/ 24 h 39"/>
                <a:gd name="T20" fmla="*/ 23 w 30"/>
                <a:gd name="T21" fmla="*/ 0 h 39"/>
                <a:gd name="T22" fmla="*/ 30 w 30"/>
                <a:gd name="T23" fmla="*/ 0 h 39"/>
                <a:gd name="T24" fmla="*/ 30 w 30"/>
                <a:gd name="T25" fmla="*/ 23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" h="39">
                  <a:moveTo>
                    <a:pt x="30" y="23"/>
                  </a:moveTo>
                  <a:cubicBezTo>
                    <a:pt x="30" y="34"/>
                    <a:pt x="25" y="39"/>
                    <a:pt x="14" y="39"/>
                  </a:cubicBezTo>
                  <a:cubicBezTo>
                    <a:pt x="5" y="39"/>
                    <a:pt x="0" y="34"/>
                    <a:pt x="0" y="2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7" y="27"/>
                    <a:pt x="8" y="29"/>
                    <a:pt x="9" y="30"/>
                  </a:cubicBezTo>
                  <a:cubicBezTo>
                    <a:pt x="10" y="32"/>
                    <a:pt x="12" y="33"/>
                    <a:pt x="15" y="33"/>
                  </a:cubicBezTo>
                  <a:cubicBezTo>
                    <a:pt x="18" y="33"/>
                    <a:pt x="20" y="32"/>
                    <a:pt x="21" y="31"/>
                  </a:cubicBezTo>
                  <a:cubicBezTo>
                    <a:pt x="22" y="29"/>
                    <a:pt x="23" y="27"/>
                    <a:pt x="23" y="24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30" y="0"/>
                    <a:pt x="30" y="0"/>
                    <a:pt x="30" y="0"/>
                  </a:cubicBezTo>
                  <a:lnTo>
                    <a:pt x="30" y="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44" name="Freeform 35"/>
            <p:cNvSpPr>
              <a:spLocks/>
            </p:cNvSpPr>
            <p:nvPr/>
          </p:nvSpPr>
          <p:spPr bwMode="gray">
            <a:xfrm>
              <a:off x="3421" y="2197"/>
              <a:ext cx="78" cy="96"/>
            </a:xfrm>
            <a:custGeom>
              <a:avLst/>
              <a:gdLst>
                <a:gd name="T0" fmla="*/ 33 w 33"/>
                <a:gd name="T1" fmla="*/ 2 h 40"/>
                <a:gd name="T2" fmla="*/ 31 w 33"/>
                <a:gd name="T3" fmla="*/ 9 h 40"/>
                <a:gd name="T4" fmla="*/ 21 w 33"/>
                <a:gd name="T5" fmla="*/ 7 h 40"/>
                <a:gd name="T6" fmla="*/ 12 w 33"/>
                <a:gd name="T7" fmla="*/ 10 h 40"/>
                <a:gd name="T8" fmla="*/ 8 w 33"/>
                <a:gd name="T9" fmla="*/ 20 h 40"/>
                <a:gd name="T10" fmla="*/ 11 w 33"/>
                <a:gd name="T11" fmla="*/ 30 h 40"/>
                <a:gd name="T12" fmla="*/ 20 w 33"/>
                <a:gd name="T13" fmla="*/ 33 h 40"/>
                <a:gd name="T14" fmla="*/ 25 w 33"/>
                <a:gd name="T15" fmla="*/ 32 h 40"/>
                <a:gd name="T16" fmla="*/ 25 w 33"/>
                <a:gd name="T17" fmla="*/ 19 h 40"/>
                <a:gd name="T18" fmla="*/ 33 w 33"/>
                <a:gd name="T19" fmla="*/ 19 h 40"/>
                <a:gd name="T20" fmla="*/ 33 w 33"/>
                <a:gd name="T21" fmla="*/ 37 h 40"/>
                <a:gd name="T22" fmla="*/ 20 w 33"/>
                <a:gd name="T23" fmla="*/ 40 h 40"/>
                <a:gd name="T24" fmla="*/ 5 w 33"/>
                <a:gd name="T25" fmla="*/ 35 h 40"/>
                <a:gd name="T26" fmla="*/ 0 w 33"/>
                <a:gd name="T27" fmla="*/ 21 h 40"/>
                <a:gd name="T28" fmla="*/ 6 w 33"/>
                <a:gd name="T29" fmla="*/ 6 h 40"/>
                <a:gd name="T30" fmla="*/ 22 w 33"/>
                <a:gd name="T31" fmla="*/ 0 h 40"/>
                <a:gd name="T32" fmla="*/ 33 w 33"/>
                <a:gd name="T33" fmla="*/ 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3" h="40">
                  <a:moveTo>
                    <a:pt x="33" y="2"/>
                  </a:moveTo>
                  <a:cubicBezTo>
                    <a:pt x="31" y="9"/>
                    <a:pt x="31" y="9"/>
                    <a:pt x="31" y="9"/>
                  </a:cubicBezTo>
                  <a:cubicBezTo>
                    <a:pt x="28" y="8"/>
                    <a:pt x="25" y="7"/>
                    <a:pt x="21" y="7"/>
                  </a:cubicBezTo>
                  <a:cubicBezTo>
                    <a:pt x="17" y="7"/>
                    <a:pt x="14" y="8"/>
                    <a:pt x="12" y="10"/>
                  </a:cubicBezTo>
                  <a:cubicBezTo>
                    <a:pt x="9" y="13"/>
                    <a:pt x="8" y="16"/>
                    <a:pt x="8" y="20"/>
                  </a:cubicBezTo>
                  <a:cubicBezTo>
                    <a:pt x="8" y="24"/>
                    <a:pt x="9" y="27"/>
                    <a:pt x="11" y="30"/>
                  </a:cubicBezTo>
                  <a:cubicBezTo>
                    <a:pt x="14" y="32"/>
                    <a:pt x="17" y="33"/>
                    <a:pt x="20" y="33"/>
                  </a:cubicBezTo>
                  <a:cubicBezTo>
                    <a:pt x="22" y="33"/>
                    <a:pt x="24" y="33"/>
                    <a:pt x="25" y="32"/>
                  </a:cubicBezTo>
                  <a:cubicBezTo>
                    <a:pt x="25" y="19"/>
                    <a:pt x="25" y="19"/>
                    <a:pt x="25" y="19"/>
                  </a:cubicBezTo>
                  <a:cubicBezTo>
                    <a:pt x="33" y="19"/>
                    <a:pt x="33" y="19"/>
                    <a:pt x="33" y="19"/>
                  </a:cubicBezTo>
                  <a:cubicBezTo>
                    <a:pt x="33" y="37"/>
                    <a:pt x="33" y="37"/>
                    <a:pt x="33" y="37"/>
                  </a:cubicBezTo>
                  <a:cubicBezTo>
                    <a:pt x="29" y="39"/>
                    <a:pt x="24" y="40"/>
                    <a:pt x="20" y="40"/>
                  </a:cubicBezTo>
                  <a:cubicBezTo>
                    <a:pt x="14" y="40"/>
                    <a:pt x="9" y="38"/>
                    <a:pt x="5" y="35"/>
                  </a:cubicBezTo>
                  <a:cubicBezTo>
                    <a:pt x="2" y="31"/>
                    <a:pt x="0" y="27"/>
                    <a:pt x="0" y="21"/>
                  </a:cubicBezTo>
                  <a:cubicBezTo>
                    <a:pt x="0" y="15"/>
                    <a:pt x="2" y="10"/>
                    <a:pt x="6" y="6"/>
                  </a:cubicBezTo>
                  <a:cubicBezTo>
                    <a:pt x="10" y="2"/>
                    <a:pt x="15" y="0"/>
                    <a:pt x="22" y="0"/>
                  </a:cubicBezTo>
                  <a:cubicBezTo>
                    <a:pt x="25" y="0"/>
                    <a:pt x="29" y="1"/>
                    <a:pt x="33" y="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45" name="Freeform 36"/>
            <p:cNvSpPr>
              <a:spLocks/>
            </p:cNvSpPr>
            <p:nvPr/>
          </p:nvSpPr>
          <p:spPr bwMode="gray">
            <a:xfrm>
              <a:off x="3525" y="2199"/>
              <a:ext cx="50" cy="91"/>
            </a:xfrm>
            <a:custGeom>
              <a:avLst/>
              <a:gdLst>
                <a:gd name="T0" fmla="*/ 50 w 50"/>
                <a:gd name="T1" fmla="*/ 91 h 91"/>
                <a:gd name="T2" fmla="*/ 0 w 50"/>
                <a:gd name="T3" fmla="*/ 91 h 91"/>
                <a:gd name="T4" fmla="*/ 0 w 50"/>
                <a:gd name="T5" fmla="*/ 0 h 91"/>
                <a:gd name="T6" fmla="*/ 50 w 50"/>
                <a:gd name="T7" fmla="*/ 0 h 91"/>
                <a:gd name="T8" fmla="*/ 50 w 50"/>
                <a:gd name="T9" fmla="*/ 15 h 91"/>
                <a:gd name="T10" fmla="*/ 19 w 50"/>
                <a:gd name="T11" fmla="*/ 15 h 91"/>
                <a:gd name="T12" fmla="*/ 19 w 50"/>
                <a:gd name="T13" fmla="*/ 39 h 91"/>
                <a:gd name="T14" fmla="*/ 48 w 50"/>
                <a:gd name="T15" fmla="*/ 39 h 91"/>
                <a:gd name="T16" fmla="*/ 48 w 50"/>
                <a:gd name="T17" fmla="*/ 53 h 91"/>
                <a:gd name="T18" fmla="*/ 19 w 50"/>
                <a:gd name="T19" fmla="*/ 53 h 91"/>
                <a:gd name="T20" fmla="*/ 19 w 50"/>
                <a:gd name="T21" fmla="*/ 77 h 91"/>
                <a:gd name="T22" fmla="*/ 50 w 50"/>
                <a:gd name="T23" fmla="*/ 77 h 91"/>
                <a:gd name="T24" fmla="*/ 50 w 50"/>
                <a:gd name="T25" fmla="*/ 9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" h="91">
                  <a:moveTo>
                    <a:pt x="50" y="91"/>
                  </a:moveTo>
                  <a:lnTo>
                    <a:pt x="0" y="91"/>
                  </a:lnTo>
                  <a:lnTo>
                    <a:pt x="0" y="0"/>
                  </a:lnTo>
                  <a:lnTo>
                    <a:pt x="50" y="0"/>
                  </a:lnTo>
                  <a:lnTo>
                    <a:pt x="50" y="15"/>
                  </a:lnTo>
                  <a:lnTo>
                    <a:pt x="19" y="15"/>
                  </a:lnTo>
                  <a:lnTo>
                    <a:pt x="19" y="39"/>
                  </a:lnTo>
                  <a:lnTo>
                    <a:pt x="48" y="39"/>
                  </a:lnTo>
                  <a:lnTo>
                    <a:pt x="48" y="53"/>
                  </a:lnTo>
                  <a:lnTo>
                    <a:pt x="19" y="53"/>
                  </a:lnTo>
                  <a:lnTo>
                    <a:pt x="19" y="77"/>
                  </a:lnTo>
                  <a:lnTo>
                    <a:pt x="50" y="77"/>
                  </a:lnTo>
                  <a:lnTo>
                    <a:pt x="50" y="9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46" name="Freeform 37"/>
            <p:cNvSpPr>
              <a:spLocks/>
            </p:cNvSpPr>
            <p:nvPr/>
          </p:nvSpPr>
          <p:spPr bwMode="gray">
            <a:xfrm>
              <a:off x="3594" y="2199"/>
              <a:ext cx="123" cy="91"/>
            </a:xfrm>
            <a:custGeom>
              <a:avLst/>
              <a:gdLst>
                <a:gd name="T0" fmla="*/ 52 w 52"/>
                <a:gd name="T1" fmla="*/ 0 h 38"/>
                <a:gd name="T2" fmla="*/ 42 w 52"/>
                <a:gd name="T3" fmla="*/ 38 h 38"/>
                <a:gd name="T4" fmla="*/ 33 w 52"/>
                <a:gd name="T5" fmla="*/ 38 h 38"/>
                <a:gd name="T6" fmla="*/ 27 w 52"/>
                <a:gd name="T7" fmla="*/ 17 h 38"/>
                <a:gd name="T8" fmla="*/ 26 w 52"/>
                <a:gd name="T9" fmla="*/ 9 h 38"/>
                <a:gd name="T10" fmla="*/ 26 w 52"/>
                <a:gd name="T11" fmla="*/ 9 h 38"/>
                <a:gd name="T12" fmla="*/ 24 w 52"/>
                <a:gd name="T13" fmla="*/ 17 h 38"/>
                <a:gd name="T14" fmla="*/ 19 w 52"/>
                <a:gd name="T15" fmla="*/ 38 h 38"/>
                <a:gd name="T16" fmla="*/ 10 w 52"/>
                <a:gd name="T17" fmla="*/ 38 h 38"/>
                <a:gd name="T18" fmla="*/ 0 w 52"/>
                <a:gd name="T19" fmla="*/ 0 h 38"/>
                <a:gd name="T20" fmla="*/ 8 w 52"/>
                <a:gd name="T21" fmla="*/ 0 h 38"/>
                <a:gd name="T22" fmla="*/ 13 w 52"/>
                <a:gd name="T23" fmla="*/ 21 h 38"/>
                <a:gd name="T24" fmla="*/ 15 w 52"/>
                <a:gd name="T25" fmla="*/ 29 h 38"/>
                <a:gd name="T26" fmla="*/ 15 w 52"/>
                <a:gd name="T27" fmla="*/ 29 h 38"/>
                <a:gd name="T28" fmla="*/ 16 w 52"/>
                <a:gd name="T29" fmla="*/ 21 h 38"/>
                <a:gd name="T30" fmla="*/ 22 w 52"/>
                <a:gd name="T31" fmla="*/ 0 h 38"/>
                <a:gd name="T32" fmla="*/ 30 w 52"/>
                <a:gd name="T33" fmla="*/ 0 h 38"/>
                <a:gd name="T34" fmla="*/ 36 w 52"/>
                <a:gd name="T35" fmla="*/ 21 h 38"/>
                <a:gd name="T36" fmla="*/ 38 w 52"/>
                <a:gd name="T37" fmla="*/ 29 h 38"/>
                <a:gd name="T38" fmla="*/ 38 w 52"/>
                <a:gd name="T39" fmla="*/ 29 h 38"/>
                <a:gd name="T40" fmla="*/ 39 w 52"/>
                <a:gd name="T41" fmla="*/ 21 h 38"/>
                <a:gd name="T42" fmla="*/ 44 w 52"/>
                <a:gd name="T43" fmla="*/ 0 h 38"/>
                <a:gd name="T44" fmla="*/ 52 w 52"/>
                <a:gd name="T4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2" h="38">
                  <a:moveTo>
                    <a:pt x="52" y="0"/>
                  </a:moveTo>
                  <a:cubicBezTo>
                    <a:pt x="42" y="38"/>
                    <a:pt x="42" y="38"/>
                    <a:pt x="42" y="38"/>
                  </a:cubicBezTo>
                  <a:cubicBezTo>
                    <a:pt x="33" y="38"/>
                    <a:pt x="33" y="38"/>
                    <a:pt x="33" y="38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27" y="15"/>
                    <a:pt x="26" y="13"/>
                    <a:pt x="26" y="9"/>
                  </a:cubicBezTo>
                  <a:cubicBezTo>
                    <a:pt x="26" y="9"/>
                    <a:pt x="26" y="9"/>
                    <a:pt x="26" y="9"/>
                  </a:cubicBezTo>
                  <a:cubicBezTo>
                    <a:pt x="25" y="12"/>
                    <a:pt x="25" y="14"/>
                    <a:pt x="24" y="17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0" y="38"/>
                    <a:pt x="10" y="38"/>
                    <a:pt x="10" y="3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3" y="21"/>
                    <a:pt x="13" y="21"/>
                    <a:pt x="13" y="21"/>
                  </a:cubicBezTo>
                  <a:cubicBezTo>
                    <a:pt x="14" y="23"/>
                    <a:pt x="15" y="26"/>
                    <a:pt x="15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6"/>
                    <a:pt x="16" y="23"/>
                    <a:pt x="16" y="21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36" y="21"/>
                    <a:pt x="36" y="21"/>
                    <a:pt x="36" y="21"/>
                  </a:cubicBezTo>
                  <a:cubicBezTo>
                    <a:pt x="37" y="24"/>
                    <a:pt x="37" y="26"/>
                    <a:pt x="38" y="29"/>
                  </a:cubicBezTo>
                  <a:cubicBezTo>
                    <a:pt x="38" y="29"/>
                    <a:pt x="38" y="29"/>
                    <a:pt x="38" y="29"/>
                  </a:cubicBezTo>
                  <a:cubicBezTo>
                    <a:pt x="38" y="26"/>
                    <a:pt x="39" y="24"/>
                    <a:pt x="39" y="21"/>
                  </a:cubicBezTo>
                  <a:cubicBezTo>
                    <a:pt x="44" y="0"/>
                    <a:pt x="44" y="0"/>
                    <a:pt x="44" y="0"/>
                  </a:cubicBezTo>
                  <a:lnTo>
                    <a:pt x="5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47" name="Freeform 38"/>
            <p:cNvSpPr>
              <a:spLocks/>
            </p:cNvSpPr>
            <p:nvPr/>
          </p:nvSpPr>
          <p:spPr bwMode="gray">
            <a:xfrm>
              <a:off x="3739" y="2199"/>
              <a:ext cx="50" cy="91"/>
            </a:xfrm>
            <a:custGeom>
              <a:avLst/>
              <a:gdLst>
                <a:gd name="T0" fmla="*/ 50 w 50"/>
                <a:gd name="T1" fmla="*/ 91 h 91"/>
                <a:gd name="T2" fmla="*/ 0 w 50"/>
                <a:gd name="T3" fmla="*/ 91 h 91"/>
                <a:gd name="T4" fmla="*/ 0 w 50"/>
                <a:gd name="T5" fmla="*/ 0 h 91"/>
                <a:gd name="T6" fmla="*/ 50 w 50"/>
                <a:gd name="T7" fmla="*/ 0 h 91"/>
                <a:gd name="T8" fmla="*/ 50 w 50"/>
                <a:gd name="T9" fmla="*/ 15 h 91"/>
                <a:gd name="T10" fmla="*/ 16 w 50"/>
                <a:gd name="T11" fmla="*/ 15 h 91"/>
                <a:gd name="T12" fmla="*/ 16 w 50"/>
                <a:gd name="T13" fmla="*/ 39 h 91"/>
                <a:gd name="T14" fmla="*/ 47 w 50"/>
                <a:gd name="T15" fmla="*/ 39 h 91"/>
                <a:gd name="T16" fmla="*/ 47 w 50"/>
                <a:gd name="T17" fmla="*/ 53 h 91"/>
                <a:gd name="T18" fmla="*/ 16 w 50"/>
                <a:gd name="T19" fmla="*/ 53 h 91"/>
                <a:gd name="T20" fmla="*/ 16 w 50"/>
                <a:gd name="T21" fmla="*/ 77 h 91"/>
                <a:gd name="T22" fmla="*/ 50 w 50"/>
                <a:gd name="T23" fmla="*/ 77 h 91"/>
                <a:gd name="T24" fmla="*/ 50 w 50"/>
                <a:gd name="T25" fmla="*/ 9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" h="91">
                  <a:moveTo>
                    <a:pt x="50" y="91"/>
                  </a:moveTo>
                  <a:lnTo>
                    <a:pt x="0" y="91"/>
                  </a:lnTo>
                  <a:lnTo>
                    <a:pt x="0" y="0"/>
                  </a:lnTo>
                  <a:lnTo>
                    <a:pt x="50" y="0"/>
                  </a:lnTo>
                  <a:lnTo>
                    <a:pt x="50" y="15"/>
                  </a:lnTo>
                  <a:lnTo>
                    <a:pt x="16" y="15"/>
                  </a:lnTo>
                  <a:lnTo>
                    <a:pt x="16" y="39"/>
                  </a:lnTo>
                  <a:lnTo>
                    <a:pt x="47" y="39"/>
                  </a:lnTo>
                  <a:lnTo>
                    <a:pt x="47" y="53"/>
                  </a:lnTo>
                  <a:lnTo>
                    <a:pt x="16" y="53"/>
                  </a:lnTo>
                  <a:lnTo>
                    <a:pt x="16" y="77"/>
                  </a:lnTo>
                  <a:lnTo>
                    <a:pt x="50" y="77"/>
                  </a:lnTo>
                  <a:lnTo>
                    <a:pt x="50" y="9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48" name="Freeform 39"/>
            <p:cNvSpPr>
              <a:spLocks noEditPoints="1"/>
            </p:cNvSpPr>
            <p:nvPr/>
          </p:nvSpPr>
          <p:spPr bwMode="gray">
            <a:xfrm>
              <a:off x="3815" y="2199"/>
              <a:ext cx="64" cy="91"/>
            </a:xfrm>
            <a:custGeom>
              <a:avLst/>
              <a:gdLst>
                <a:gd name="T0" fmla="*/ 27 w 27"/>
                <a:gd name="T1" fmla="*/ 38 h 38"/>
                <a:gd name="T2" fmla="*/ 18 w 27"/>
                <a:gd name="T3" fmla="*/ 38 h 38"/>
                <a:gd name="T4" fmla="*/ 7 w 27"/>
                <a:gd name="T5" fmla="*/ 22 h 38"/>
                <a:gd name="T6" fmla="*/ 7 w 27"/>
                <a:gd name="T7" fmla="*/ 22 h 38"/>
                <a:gd name="T8" fmla="*/ 7 w 27"/>
                <a:gd name="T9" fmla="*/ 38 h 38"/>
                <a:gd name="T10" fmla="*/ 0 w 27"/>
                <a:gd name="T11" fmla="*/ 38 h 38"/>
                <a:gd name="T12" fmla="*/ 0 w 27"/>
                <a:gd name="T13" fmla="*/ 0 h 38"/>
                <a:gd name="T14" fmla="*/ 11 w 27"/>
                <a:gd name="T15" fmla="*/ 0 h 38"/>
                <a:gd name="T16" fmla="*/ 25 w 27"/>
                <a:gd name="T17" fmla="*/ 11 h 38"/>
                <a:gd name="T18" fmla="*/ 22 w 27"/>
                <a:gd name="T19" fmla="*/ 18 h 38"/>
                <a:gd name="T20" fmla="*/ 15 w 27"/>
                <a:gd name="T21" fmla="*/ 21 h 38"/>
                <a:gd name="T22" fmla="*/ 18 w 27"/>
                <a:gd name="T23" fmla="*/ 25 h 38"/>
                <a:gd name="T24" fmla="*/ 27 w 27"/>
                <a:gd name="T25" fmla="*/ 38 h 38"/>
                <a:gd name="T26" fmla="*/ 17 w 27"/>
                <a:gd name="T27" fmla="*/ 11 h 38"/>
                <a:gd name="T28" fmla="*/ 10 w 27"/>
                <a:gd name="T29" fmla="*/ 6 h 38"/>
                <a:gd name="T30" fmla="*/ 7 w 27"/>
                <a:gd name="T31" fmla="*/ 6 h 38"/>
                <a:gd name="T32" fmla="*/ 7 w 27"/>
                <a:gd name="T33" fmla="*/ 17 h 38"/>
                <a:gd name="T34" fmla="*/ 10 w 27"/>
                <a:gd name="T35" fmla="*/ 17 h 38"/>
                <a:gd name="T36" fmla="*/ 15 w 27"/>
                <a:gd name="T37" fmla="*/ 15 h 38"/>
                <a:gd name="T38" fmla="*/ 17 w 27"/>
                <a:gd name="T39" fmla="*/ 1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7" h="38">
                  <a:moveTo>
                    <a:pt x="27" y="38"/>
                  </a:moveTo>
                  <a:cubicBezTo>
                    <a:pt x="18" y="38"/>
                    <a:pt x="18" y="38"/>
                    <a:pt x="18" y="38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38"/>
                    <a:pt x="7" y="38"/>
                    <a:pt x="7" y="38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6" y="0"/>
                    <a:pt x="11" y="0"/>
                  </a:cubicBezTo>
                  <a:cubicBezTo>
                    <a:pt x="20" y="0"/>
                    <a:pt x="25" y="3"/>
                    <a:pt x="25" y="11"/>
                  </a:cubicBezTo>
                  <a:cubicBezTo>
                    <a:pt x="25" y="13"/>
                    <a:pt x="24" y="16"/>
                    <a:pt x="22" y="18"/>
                  </a:cubicBezTo>
                  <a:cubicBezTo>
                    <a:pt x="20" y="20"/>
                    <a:pt x="18" y="21"/>
                    <a:pt x="15" y="21"/>
                  </a:cubicBezTo>
                  <a:cubicBezTo>
                    <a:pt x="16" y="23"/>
                    <a:pt x="17" y="24"/>
                    <a:pt x="18" y="25"/>
                  </a:cubicBezTo>
                  <a:lnTo>
                    <a:pt x="27" y="38"/>
                  </a:lnTo>
                  <a:close/>
                  <a:moveTo>
                    <a:pt x="17" y="11"/>
                  </a:moveTo>
                  <a:cubicBezTo>
                    <a:pt x="17" y="8"/>
                    <a:pt x="15" y="6"/>
                    <a:pt x="10" y="6"/>
                  </a:cubicBezTo>
                  <a:cubicBezTo>
                    <a:pt x="9" y="6"/>
                    <a:pt x="8" y="6"/>
                    <a:pt x="7" y="6"/>
                  </a:cubicBezTo>
                  <a:cubicBezTo>
                    <a:pt x="7" y="17"/>
                    <a:pt x="7" y="17"/>
                    <a:pt x="7" y="17"/>
                  </a:cubicBezTo>
                  <a:cubicBezTo>
                    <a:pt x="8" y="17"/>
                    <a:pt x="9" y="17"/>
                    <a:pt x="10" y="17"/>
                  </a:cubicBezTo>
                  <a:cubicBezTo>
                    <a:pt x="12" y="17"/>
                    <a:pt x="14" y="17"/>
                    <a:pt x="15" y="15"/>
                  </a:cubicBezTo>
                  <a:cubicBezTo>
                    <a:pt x="16" y="14"/>
                    <a:pt x="17" y="13"/>
                    <a:pt x="17" y="1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49" name="Freeform 40"/>
            <p:cNvSpPr>
              <a:spLocks noEditPoints="1"/>
            </p:cNvSpPr>
            <p:nvPr/>
          </p:nvSpPr>
          <p:spPr bwMode="gray">
            <a:xfrm>
              <a:off x="3900" y="2199"/>
              <a:ext cx="62" cy="91"/>
            </a:xfrm>
            <a:custGeom>
              <a:avLst/>
              <a:gdLst>
                <a:gd name="T0" fmla="*/ 26 w 26"/>
                <a:gd name="T1" fmla="*/ 26 h 38"/>
                <a:gd name="T2" fmla="*/ 23 w 26"/>
                <a:gd name="T3" fmla="*/ 34 h 38"/>
                <a:gd name="T4" fmla="*/ 11 w 26"/>
                <a:gd name="T5" fmla="*/ 38 h 38"/>
                <a:gd name="T6" fmla="*/ 6 w 26"/>
                <a:gd name="T7" fmla="*/ 38 h 38"/>
                <a:gd name="T8" fmla="*/ 0 w 26"/>
                <a:gd name="T9" fmla="*/ 38 h 38"/>
                <a:gd name="T10" fmla="*/ 0 w 26"/>
                <a:gd name="T11" fmla="*/ 0 h 38"/>
                <a:gd name="T12" fmla="*/ 13 w 26"/>
                <a:gd name="T13" fmla="*/ 0 h 38"/>
                <a:gd name="T14" fmla="*/ 22 w 26"/>
                <a:gd name="T15" fmla="*/ 2 h 38"/>
                <a:gd name="T16" fmla="*/ 25 w 26"/>
                <a:gd name="T17" fmla="*/ 9 h 38"/>
                <a:gd name="T18" fmla="*/ 24 w 26"/>
                <a:gd name="T19" fmla="*/ 14 h 38"/>
                <a:gd name="T20" fmla="*/ 19 w 26"/>
                <a:gd name="T21" fmla="*/ 18 h 38"/>
                <a:gd name="T22" fmla="*/ 19 w 26"/>
                <a:gd name="T23" fmla="*/ 18 h 38"/>
                <a:gd name="T24" fmla="*/ 25 w 26"/>
                <a:gd name="T25" fmla="*/ 21 h 38"/>
                <a:gd name="T26" fmla="*/ 26 w 26"/>
                <a:gd name="T27" fmla="*/ 26 h 38"/>
                <a:gd name="T28" fmla="*/ 18 w 26"/>
                <a:gd name="T29" fmla="*/ 10 h 38"/>
                <a:gd name="T30" fmla="*/ 11 w 26"/>
                <a:gd name="T31" fmla="*/ 6 h 38"/>
                <a:gd name="T32" fmla="*/ 7 w 26"/>
                <a:gd name="T33" fmla="*/ 6 h 38"/>
                <a:gd name="T34" fmla="*/ 7 w 26"/>
                <a:gd name="T35" fmla="*/ 16 h 38"/>
                <a:gd name="T36" fmla="*/ 10 w 26"/>
                <a:gd name="T37" fmla="*/ 16 h 38"/>
                <a:gd name="T38" fmla="*/ 18 w 26"/>
                <a:gd name="T39" fmla="*/ 10 h 38"/>
                <a:gd name="T40" fmla="*/ 18 w 26"/>
                <a:gd name="T41" fmla="*/ 27 h 38"/>
                <a:gd name="T42" fmla="*/ 10 w 26"/>
                <a:gd name="T43" fmla="*/ 21 h 38"/>
                <a:gd name="T44" fmla="*/ 7 w 26"/>
                <a:gd name="T45" fmla="*/ 21 h 38"/>
                <a:gd name="T46" fmla="*/ 7 w 26"/>
                <a:gd name="T47" fmla="*/ 32 h 38"/>
                <a:gd name="T48" fmla="*/ 11 w 26"/>
                <a:gd name="T49" fmla="*/ 32 h 38"/>
                <a:gd name="T50" fmla="*/ 18 w 26"/>
                <a:gd name="T51" fmla="*/ 27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6" h="38">
                  <a:moveTo>
                    <a:pt x="26" y="26"/>
                  </a:moveTo>
                  <a:cubicBezTo>
                    <a:pt x="26" y="30"/>
                    <a:pt x="25" y="32"/>
                    <a:pt x="23" y="34"/>
                  </a:cubicBezTo>
                  <a:cubicBezTo>
                    <a:pt x="20" y="37"/>
                    <a:pt x="16" y="38"/>
                    <a:pt x="11" y="38"/>
                  </a:cubicBezTo>
                  <a:cubicBezTo>
                    <a:pt x="10" y="38"/>
                    <a:pt x="9" y="38"/>
                    <a:pt x="6" y="38"/>
                  </a:cubicBezTo>
                  <a:cubicBezTo>
                    <a:pt x="4" y="38"/>
                    <a:pt x="1" y="38"/>
                    <a:pt x="0" y="3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" y="0"/>
                    <a:pt x="7" y="0"/>
                    <a:pt x="13" y="0"/>
                  </a:cubicBezTo>
                  <a:cubicBezTo>
                    <a:pt x="17" y="0"/>
                    <a:pt x="20" y="1"/>
                    <a:pt x="22" y="2"/>
                  </a:cubicBezTo>
                  <a:cubicBezTo>
                    <a:pt x="24" y="4"/>
                    <a:pt x="25" y="6"/>
                    <a:pt x="25" y="9"/>
                  </a:cubicBezTo>
                  <a:cubicBezTo>
                    <a:pt x="25" y="11"/>
                    <a:pt x="25" y="13"/>
                    <a:pt x="24" y="14"/>
                  </a:cubicBezTo>
                  <a:cubicBezTo>
                    <a:pt x="23" y="16"/>
                    <a:pt x="21" y="17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22" y="18"/>
                    <a:pt x="23" y="19"/>
                    <a:pt x="25" y="21"/>
                  </a:cubicBezTo>
                  <a:cubicBezTo>
                    <a:pt x="26" y="23"/>
                    <a:pt x="26" y="24"/>
                    <a:pt x="26" y="26"/>
                  </a:cubicBezTo>
                  <a:close/>
                  <a:moveTo>
                    <a:pt x="18" y="10"/>
                  </a:moveTo>
                  <a:cubicBezTo>
                    <a:pt x="18" y="7"/>
                    <a:pt x="16" y="6"/>
                    <a:pt x="11" y="6"/>
                  </a:cubicBezTo>
                  <a:cubicBezTo>
                    <a:pt x="10" y="6"/>
                    <a:pt x="9" y="6"/>
                    <a:pt x="7" y="6"/>
                  </a:cubicBezTo>
                  <a:cubicBezTo>
                    <a:pt x="7" y="16"/>
                    <a:pt x="7" y="16"/>
                    <a:pt x="7" y="16"/>
                  </a:cubicBezTo>
                  <a:cubicBezTo>
                    <a:pt x="8" y="16"/>
                    <a:pt x="9" y="16"/>
                    <a:pt x="10" y="16"/>
                  </a:cubicBezTo>
                  <a:cubicBezTo>
                    <a:pt x="15" y="16"/>
                    <a:pt x="18" y="14"/>
                    <a:pt x="18" y="10"/>
                  </a:cubicBezTo>
                  <a:close/>
                  <a:moveTo>
                    <a:pt x="18" y="27"/>
                  </a:moveTo>
                  <a:cubicBezTo>
                    <a:pt x="18" y="23"/>
                    <a:pt x="16" y="21"/>
                    <a:pt x="10" y="21"/>
                  </a:cubicBezTo>
                  <a:cubicBezTo>
                    <a:pt x="9" y="21"/>
                    <a:pt x="7" y="21"/>
                    <a:pt x="7" y="21"/>
                  </a:cubicBezTo>
                  <a:cubicBezTo>
                    <a:pt x="7" y="32"/>
                    <a:pt x="7" y="32"/>
                    <a:pt x="7" y="32"/>
                  </a:cubicBezTo>
                  <a:cubicBezTo>
                    <a:pt x="8" y="32"/>
                    <a:pt x="10" y="32"/>
                    <a:pt x="11" y="32"/>
                  </a:cubicBezTo>
                  <a:cubicBezTo>
                    <a:pt x="16" y="32"/>
                    <a:pt x="18" y="30"/>
                    <a:pt x="18" y="2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  <p:sp>
          <p:nvSpPr>
            <p:cNvPr id="50" name="Freeform 41"/>
            <p:cNvSpPr>
              <a:spLocks/>
            </p:cNvSpPr>
            <p:nvPr/>
          </p:nvSpPr>
          <p:spPr bwMode="gray">
            <a:xfrm>
              <a:off x="3985" y="2199"/>
              <a:ext cx="50" cy="91"/>
            </a:xfrm>
            <a:custGeom>
              <a:avLst/>
              <a:gdLst>
                <a:gd name="T0" fmla="*/ 50 w 50"/>
                <a:gd name="T1" fmla="*/ 91 h 91"/>
                <a:gd name="T2" fmla="*/ 0 w 50"/>
                <a:gd name="T3" fmla="*/ 91 h 91"/>
                <a:gd name="T4" fmla="*/ 0 w 50"/>
                <a:gd name="T5" fmla="*/ 0 h 91"/>
                <a:gd name="T6" fmla="*/ 50 w 50"/>
                <a:gd name="T7" fmla="*/ 0 h 91"/>
                <a:gd name="T8" fmla="*/ 50 w 50"/>
                <a:gd name="T9" fmla="*/ 15 h 91"/>
                <a:gd name="T10" fmla="*/ 19 w 50"/>
                <a:gd name="T11" fmla="*/ 15 h 91"/>
                <a:gd name="T12" fmla="*/ 19 w 50"/>
                <a:gd name="T13" fmla="*/ 39 h 91"/>
                <a:gd name="T14" fmla="*/ 50 w 50"/>
                <a:gd name="T15" fmla="*/ 39 h 91"/>
                <a:gd name="T16" fmla="*/ 50 w 50"/>
                <a:gd name="T17" fmla="*/ 53 h 91"/>
                <a:gd name="T18" fmla="*/ 19 w 50"/>
                <a:gd name="T19" fmla="*/ 53 h 91"/>
                <a:gd name="T20" fmla="*/ 19 w 50"/>
                <a:gd name="T21" fmla="*/ 77 h 91"/>
                <a:gd name="T22" fmla="*/ 50 w 50"/>
                <a:gd name="T23" fmla="*/ 77 h 91"/>
                <a:gd name="T24" fmla="*/ 50 w 50"/>
                <a:gd name="T25" fmla="*/ 9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" h="91">
                  <a:moveTo>
                    <a:pt x="50" y="91"/>
                  </a:moveTo>
                  <a:lnTo>
                    <a:pt x="0" y="91"/>
                  </a:lnTo>
                  <a:lnTo>
                    <a:pt x="0" y="0"/>
                  </a:lnTo>
                  <a:lnTo>
                    <a:pt x="50" y="0"/>
                  </a:lnTo>
                  <a:lnTo>
                    <a:pt x="50" y="15"/>
                  </a:lnTo>
                  <a:lnTo>
                    <a:pt x="19" y="15"/>
                  </a:lnTo>
                  <a:lnTo>
                    <a:pt x="19" y="39"/>
                  </a:lnTo>
                  <a:lnTo>
                    <a:pt x="50" y="39"/>
                  </a:lnTo>
                  <a:lnTo>
                    <a:pt x="50" y="53"/>
                  </a:lnTo>
                  <a:lnTo>
                    <a:pt x="19" y="53"/>
                  </a:lnTo>
                  <a:lnTo>
                    <a:pt x="19" y="77"/>
                  </a:lnTo>
                  <a:lnTo>
                    <a:pt x="50" y="77"/>
                  </a:lnTo>
                  <a:lnTo>
                    <a:pt x="50" y="9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dirty="0"/>
            </a:p>
          </p:txBody>
        </p:sp>
      </p:grp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44081" y="3316171"/>
            <a:ext cx="8782093" cy="1440000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tabLst>
                <a:tab pos="2865438" algn="l"/>
              </a:tabLst>
              <a:defRPr/>
            </a:pPr>
            <a:r>
              <a:rPr lang="de-DE" sz="5400" b="1" cap="all" dirty="0"/>
              <a:t>ZDB-Konjunkturumfrage</a:t>
            </a:r>
          </a:p>
          <a:p>
            <a:pPr>
              <a:spcBef>
                <a:spcPts val="0"/>
              </a:spcBef>
              <a:tabLst>
                <a:tab pos="2865438" algn="l"/>
              </a:tabLst>
              <a:defRPr/>
            </a:pPr>
            <a:r>
              <a:rPr lang="de-DE" sz="5400" b="1" cap="all" dirty="0"/>
              <a:t>Frühjahr 2024</a:t>
            </a:r>
          </a:p>
        </p:txBody>
      </p:sp>
    </p:spTree>
    <p:extLst>
      <p:ext uri="{BB962C8B-B14F-4D97-AF65-F5344CB8AC3E}">
        <p14:creationId xmlns:p14="http://schemas.microsoft.com/office/powerpoint/2010/main" val="4090808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28990" y="151923"/>
            <a:ext cx="11111046" cy="1080000"/>
          </a:xfrm>
        </p:spPr>
        <p:txBody>
          <a:bodyPr>
            <a:normAutofit/>
          </a:bodyPr>
          <a:lstStyle/>
          <a:p>
            <a:r>
              <a:rPr lang="de-DE" sz="2800" dirty="0">
                <a:solidFill>
                  <a:srgbClr val="0197C6"/>
                </a:solidFill>
              </a:rPr>
              <a:t>ZDB-Konjunkturumfrage Frühjahr 2024/Herbst 2023/Frühjahr 2023 </a:t>
            </a:r>
            <a:br>
              <a:rPr lang="de-DE" sz="2800" dirty="0">
                <a:solidFill>
                  <a:srgbClr val="0197C6"/>
                </a:solidFill>
              </a:rPr>
            </a:br>
            <a:r>
              <a:rPr lang="de-DE" sz="3600" dirty="0" smtClean="0">
                <a:solidFill>
                  <a:srgbClr val="0197C6"/>
                </a:solidFill>
                <a:latin typeface="+mn-lt"/>
              </a:rPr>
              <a:t>Geräteauslastung </a:t>
            </a:r>
            <a:r>
              <a:rPr lang="de-DE" sz="3600" dirty="0">
                <a:solidFill>
                  <a:srgbClr val="0197C6"/>
                </a:solidFill>
                <a:latin typeface="+mn-lt"/>
              </a:rPr>
              <a:t>im Hochbau</a:t>
            </a:r>
          </a:p>
        </p:txBody>
      </p:sp>
      <p:graphicFrame>
        <p:nvGraphicFramePr>
          <p:cNvPr id="5" name="Diagram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4787906"/>
              </p:ext>
            </p:extLst>
          </p:nvPr>
        </p:nvGraphicFramePr>
        <p:xfrm>
          <a:off x="528990" y="1382579"/>
          <a:ext cx="108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15322070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28990" y="151923"/>
            <a:ext cx="11111046" cy="1080000"/>
          </a:xfrm>
        </p:spPr>
        <p:txBody>
          <a:bodyPr>
            <a:normAutofit/>
          </a:bodyPr>
          <a:lstStyle/>
          <a:p>
            <a:r>
              <a:rPr lang="de-DE" sz="2800" dirty="0">
                <a:solidFill>
                  <a:srgbClr val="0197C6"/>
                </a:solidFill>
              </a:rPr>
              <a:t>ZDB-Konjunkturumfrage Frühjahr 2024/Herbst 2023/Frühjahr 2023 </a:t>
            </a:r>
            <a:br>
              <a:rPr lang="de-DE" sz="2800" dirty="0">
                <a:solidFill>
                  <a:srgbClr val="0197C6"/>
                </a:solidFill>
              </a:rPr>
            </a:br>
            <a:r>
              <a:rPr lang="de-DE" sz="3600" dirty="0" smtClean="0">
                <a:solidFill>
                  <a:srgbClr val="0197C6"/>
                </a:solidFill>
                <a:latin typeface="+mn-lt"/>
              </a:rPr>
              <a:t>Geräteauslastung </a:t>
            </a:r>
            <a:r>
              <a:rPr lang="de-DE" sz="3600" dirty="0">
                <a:solidFill>
                  <a:srgbClr val="0197C6"/>
                </a:solidFill>
                <a:latin typeface="+mn-lt"/>
              </a:rPr>
              <a:t>im Tiefbau</a:t>
            </a:r>
          </a:p>
        </p:txBody>
      </p:sp>
      <p:graphicFrame>
        <p:nvGraphicFramePr>
          <p:cNvPr id="3" name="Diagramm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1205812"/>
              </p:ext>
            </p:extLst>
          </p:nvPr>
        </p:nvGraphicFramePr>
        <p:xfrm>
          <a:off x="684513" y="1231923"/>
          <a:ext cx="108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90141501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28990" y="151923"/>
            <a:ext cx="11111046" cy="1080000"/>
          </a:xfrm>
        </p:spPr>
        <p:txBody>
          <a:bodyPr>
            <a:normAutofit/>
          </a:bodyPr>
          <a:lstStyle/>
          <a:p>
            <a:r>
              <a:rPr lang="de-DE" sz="2800" dirty="0">
                <a:solidFill>
                  <a:srgbClr val="0197C6"/>
                </a:solidFill>
              </a:rPr>
              <a:t>ZDB-Konjunkturumfrage Frühjahr 2024/Herbst 2023/Frühjahr 2023 </a:t>
            </a:r>
            <a:br>
              <a:rPr lang="de-DE" sz="2800" dirty="0">
                <a:solidFill>
                  <a:srgbClr val="0197C6"/>
                </a:solidFill>
              </a:rPr>
            </a:br>
            <a:r>
              <a:rPr lang="de-DE" sz="3600" dirty="0" smtClean="0">
                <a:solidFill>
                  <a:srgbClr val="0197C6"/>
                </a:solidFill>
                <a:latin typeface="+mn-lt"/>
              </a:rPr>
              <a:t>Geräteauslastung </a:t>
            </a:r>
            <a:r>
              <a:rPr lang="de-DE" sz="3600" dirty="0">
                <a:solidFill>
                  <a:srgbClr val="0197C6"/>
                </a:solidFill>
                <a:latin typeface="+mn-lt"/>
              </a:rPr>
              <a:t>im Ausbau</a:t>
            </a:r>
          </a:p>
        </p:txBody>
      </p:sp>
      <p:graphicFrame>
        <p:nvGraphicFramePr>
          <p:cNvPr id="3" name="Diagramm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5961839"/>
              </p:ext>
            </p:extLst>
          </p:nvPr>
        </p:nvGraphicFramePr>
        <p:xfrm>
          <a:off x="684513" y="1342674"/>
          <a:ext cx="108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34672895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365704" y="345222"/>
            <a:ext cx="11826295" cy="1080000"/>
          </a:xfrm>
        </p:spPr>
        <p:txBody>
          <a:bodyPr>
            <a:normAutofit fontScale="90000"/>
          </a:bodyPr>
          <a:lstStyle/>
          <a:p>
            <a:r>
              <a:rPr lang="de-DE" sz="3100" dirty="0">
                <a:solidFill>
                  <a:srgbClr val="0197C6"/>
                </a:solidFill>
              </a:rPr>
              <a:t>ZDB-Konjunkturumfrage Frühjahr 2024/Herbst 2023</a:t>
            </a:r>
            <a:br>
              <a:rPr lang="de-DE" sz="3100" dirty="0">
                <a:solidFill>
                  <a:srgbClr val="0197C6"/>
                </a:solidFill>
              </a:rPr>
            </a:br>
            <a:r>
              <a:rPr lang="de-DE" sz="3900" b="0" dirty="0" smtClean="0">
                <a:solidFill>
                  <a:srgbClr val="0197C6"/>
                </a:solidFill>
                <a:latin typeface="+mn-lt"/>
              </a:rPr>
              <a:t>Voraussichtliche </a:t>
            </a:r>
            <a:r>
              <a:rPr lang="de-DE" sz="3900" dirty="0">
                <a:solidFill>
                  <a:srgbClr val="0197C6"/>
                </a:solidFill>
                <a:latin typeface="+mn-lt"/>
              </a:rPr>
              <a:t>Umsatzentwicklung</a:t>
            </a:r>
            <a:r>
              <a:rPr lang="de-DE" sz="3900" b="0" dirty="0">
                <a:solidFill>
                  <a:srgbClr val="0197C6"/>
                </a:solidFill>
                <a:latin typeface="+mn-lt"/>
              </a:rPr>
              <a:t> </a:t>
            </a:r>
            <a:r>
              <a:rPr lang="de-DE" sz="3900" dirty="0">
                <a:solidFill>
                  <a:srgbClr val="0197C6"/>
                </a:solidFill>
                <a:latin typeface="+mn-lt"/>
              </a:rPr>
              <a:t>insg. </a:t>
            </a:r>
            <a:r>
              <a:rPr lang="de-DE" sz="3900" b="0" dirty="0">
                <a:solidFill>
                  <a:srgbClr val="0197C6"/>
                </a:solidFill>
                <a:latin typeface="+mn-lt"/>
              </a:rPr>
              <a:t>2024 ggü. 2023</a:t>
            </a:r>
            <a:endParaRPr lang="de-DE" sz="3900" dirty="0">
              <a:solidFill>
                <a:srgbClr val="0197C6"/>
              </a:solidFill>
              <a:latin typeface="+mn-lt"/>
            </a:endParaRPr>
          </a:p>
        </p:txBody>
      </p:sp>
      <p:graphicFrame>
        <p:nvGraphicFramePr>
          <p:cNvPr id="6" name="Diagram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3584210"/>
              </p:ext>
            </p:extLst>
          </p:nvPr>
        </p:nvGraphicFramePr>
        <p:xfrm>
          <a:off x="463676" y="1425222"/>
          <a:ext cx="108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68831401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66637" y="214594"/>
            <a:ext cx="12025363" cy="1080000"/>
          </a:xfrm>
        </p:spPr>
        <p:txBody>
          <a:bodyPr>
            <a:normAutofit fontScale="90000"/>
          </a:bodyPr>
          <a:lstStyle/>
          <a:p>
            <a:r>
              <a:rPr lang="de-DE" sz="3100" dirty="0">
                <a:solidFill>
                  <a:srgbClr val="0197C6"/>
                </a:solidFill>
              </a:rPr>
              <a:t>ZDB-Konjunkturumfrage Frühjahr 2024/Herbst 2023</a:t>
            </a:r>
            <a:br>
              <a:rPr lang="de-DE" sz="3100" dirty="0">
                <a:solidFill>
                  <a:srgbClr val="0197C6"/>
                </a:solidFill>
              </a:rPr>
            </a:br>
            <a:r>
              <a:rPr lang="de-DE" sz="3900" b="0" dirty="0" smtClean="0">
                <a:solidFill>
                  <a:srgbClr val="0197C6"/>
                </a:solidFill>
                <a:latin typeface="+mn-lt"/>
              </a:rPr>
              <a:t>In </a:t>
            </a:r>
            <a:r>
              <a:rPr lang="de-DE" sz="3900" b="0" dirty="0">
                <a:solidFill>
                  <a:srgbClr val="0197C6"/>
                </a:solidFill>
                <a:latin typeface="+mn-lt"/>
              </a:rPr>
              <a:t>2024 wollen wir die Zahl der Beschäftigten gegenüber 2023</a:t>
            </a:r>
          </a:p>
        </p:txBody>
      </p:sp>
      <p:graphicFrame>
        <p:nvGraphicFramePr>
          <p:cNvPr id="6" name="Diagram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5378261"/>
              </p:ext>
            </p:extLst>
          </p:nvPr>
        </p:nvGraphicFramePr>
        <p:xfrm>
          <a:off x="311275" y="1294594"/>
          <a:ext cx="108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97566740"/>
      </p:ext>
    </p:extLst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28990" y="151923"/>
            <a:ext cx="11521496" cy="1080000"/>
          </a:xfrm>
        </p:spPr>
        <p:txBody>
          <a:bodyPr>
            <a:normAutofit fontScale="90000"/>
          </a:bodyPr>
          <a:lstStyle/>
          <a:p>
            <a:r>
              <a:rPr lang="de-DE" sz="3100" dirty="0">
                <a:solidFill>
                  <a:srgbClr val="0197C6"/>
                </a:solidFill>
              </a:rPr>
              <a:t>ZDB-Konjunkturumfrage Frühjahr 2024/Herbst 2023</a:t>
            </a:r>
            <a:r>
              <a:rPr lang="de-DE" sz="2800" dirty="0">
                <a:solidFill>
                  <a:srgbClr val="0197C6"/>
                </a:solidFill>
              </a:rPr>
              <a:t/>
            </a:r>
            <a:br>
              <a:rPr lang="de-DE" sz="2800" dirty="0">
                <a:solidFill>
                  <a:srgbClr val="0197C6"/>
                </a:solidFill>
              </a:rPr>
            </a:br>
            <a:r>
              <a:rPr lang="de-DE" sz="3900" b="0" dirty="0" smtClean="0">
                <a:solidFill>
                  <a:srgbClr val="0197C6"/>
                </a:solidFill>
                <a:latin typeface="+mn-lt"/>
              </a:rPr>
              <a:t>In </a:t>
            </a:r>
            <a:r>
              <a:rPr lang="de-DE" sz="3900" b="0" dirty="0">
                <a:solidFill>
                  <a:srgbClr val="0197C6"/>
                </a:solidFill>
                <a:latin typeface="+mn-lt"/>
              </a:rPr>
              <a:t>2024 wollen wir die Zahl der </a:t>
            </a:r>
            <a:r>
              <a:rPr lang="de-DE" sz="3900" dirty="0">
                <a:solidFill>
                  <a:srgbClr val="0197C6"/>
                </a:solidFill>
                <a:latin typeface="+mn-lt"/>
              </a:rPr>
              <a:t>Lehrlinge </a:t>
            </a:r>
            <a:r>
              <a:rPr lang="de-DE" sz="3900" b="0" dirty="0">
                <a:solidFill>
                  <a:srgbClr val="0197C6"/>
                </a:solidFill>
                <a:latin typeface="+mn-lt"/>
              </a:rPr>
              <a:t>gegenüber 2023</a:t>
            </a:r>
          </a:p>
        </p:txBody>
      </p:sp>
      <p:graphicFrame>
        <p:nvGraphicFramePr>
          <p:cNvPr id="5" name="Diagram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1025631"/>
              </p:ext>
            </p:extLst>
          </p:nvPr>
        </p:nvGraphicFramePr>
        <p:xfrm>
          <a:off x="528990" y="1317172"/>
          <a:ext cx="108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91507594"/>
      </p:ext>
    </p:extLst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84513" y="331639"/>
            <a:ext cx="11111046" cy="1080000"/>
          </a:xfrm>
        </p:spPr>
        <p:txBody>
          <a:bodyPr>
            <a:normAutofit/>
          </a:bodyPr>
          <a:lstStyle/>
          <a:p>
            <a:r>
              <a:rPr lang="de-DE" sz="2800" dirty="0">
                <a:solidFill>
                  <a:srgbClr val="0197C6"/>
                </a:solidFill>
              </a:rPr>
              <a:t>ZDB-Konjunkturumfrage Frühjahr 2024/Herbst 2023/Frühjahr 2023 </a:t>
            </a:r>
            <a:br>
              <a:rPr lang="de-DE" sz="2800" dirty="0">
                <a:solidFill>
                  <a:srgbClr val="0197C6"/>
                </a:solidFill>
              </a:rPr>
            </a:br>
            <a:r>
              <a:rPr lang="de-DE" sz="3600" dirty="0" smtClean="0">
                <a:solidFill>
                  <a:srgbClr val="0197C6"/>
                </a:solidFill>
                <a:latin typeface="+mn-lt"/>
              </a:rPr>
              <a:t>unbesetzte </a:t>
            </a:r>
            <a:r>
              <a:rPr lang="de-DE" sz="3600" dirty="0">
                <a:solidFill>
                  <a:srgbClr val="0197C6"/>
                </a:solidFill>
                <a:latin typeface="+mn-lt"/>
              </a:rPr>
              <a:t>Ausbildungsplätze </a:t>
            </a:r>
            <a:r>
              <a:rPr lang="de-DE" sz="3600" b="0" dirty="0">
                <a:solidFill>
                  <a:srgbClr val="0197C6"/>
                </a:solidFill>
                <a:latin typeface="+mn-lt"/>
              </a:rPr>
              <a:t>im Unternehmen</a:t>
            </a:r>
            <a:endParaRPr lang="de-DE" sz="3600" dirty="0">
              <a:solidFill>
                <a:srgbClr val="0197C6"/>
              </a:solidFill>
              <a:latin typeface="+mn-lt"/>
            </a:endParaRPr>
          </a:p>
        </p:txBody>
      </p:sp>
      <p:graphicFrame>
        <p:nvGraphicFramePr>
          <p:cNvPr id="6" name="Diagram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0925634"/>
              </p:ext>
            </p:extLst>
          </p:nvPr>
        </p:nvGraphicFramePr>
        <p:xfrm>
          <a:off x="840036" y="1503996"/>
          <a:ext cx="108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6239533"/>
      </p:ext>
    </p:extLst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365705" y="130153"/>
            <a:ext cx="11751615" cy="1080000"/>
          </a:xfrm>
        </p:spPr>
        <p:txBody>
          <a:bodyPr>
            <a:normAutofit fontScale="90000"/>
          </a:bodyPr>
          <a:lstStyle/>
          <a:p>
            <a:r>
              <a:rPr lang="de-DE" sz="3100" dirty="0">
                <a:solidFill>
                  <a:srgbClr val="0197C6"/>
                </a:solidFill>
              </a:rPr>
              <a:t>ZDB-Konjunkturumfrage Frühjahr 2024/Herbst 2023 </a:t>
            </a:r>
            <a:r>
              <a:rPr lang="de-DE" sz="2800" dirty="0">
                <a:solidFill>
                  <a:srgbClr val="0197C6"/>
                </a:solidFill>
              </a:rPr>
              <a:t/>
            </a:r>
            <a:br>
              <a:rPr lang="de-DE" sz="2800" dirty="0">
                <a:solidFill>
                  <a:srgbClr val="0197C6"/>
                </a:solidFill>
              </a:rPr>
            </a:br>
            <a:r>
              <a:rPr lang="de-DE" sz="3900" b="0" dirty="0" err="1" smtClean="0">
                <a:solidFill>
                  <a:srgbClr val="0197C6"/>
                </a:solidFill>
                <a:latin typeface="+mn-lt"/>
              </a:rPr>
              <a:t>Entw</a:t>
            </a:r>
            <a:r>
              <a:rPr lang="de-DE" sz="3900" b="0" dirty="0">
                <a:solidFill>
                  <a:srgbClr val="0197C6"/>
                </a:solidFill>
                <a:latin typeface="+mn-lt"/>
              </a:rPr>
              <a:t>. </a:t>
            </a:r>
            <a:r>
              <a:rPr lang="de-DE" sz="3900" dirty="0">
                <a:solidFill>
                  <a:srgbClr val="0197C6"/>
                </a:solidFill>
                <a:latin typeface="+mn-lt"/>
              </a:rPr>
              <a:t>Investitionen</a:t>
            </a:r>
            <a:r>
              <a:rPr lang="de-DE" sz="3900" b="0" dirty="0">
                <a:solidFill>
                  <a:srgbClr val="0197C6"/>
                </a:solidFill>
                <a:latin typeface="+mn-lt"/>
              </a:rPr>
              <a:t> </a:t>
            </a:r>
            <a:r>
              <a:rPr lang="de-DE" sz="3900" dirty="0">
                <a:solidFill>
                  <a:srgbClr val="0197C6"/>
                </a:solidFill>
                <a:latin typeface="+mn-lt"/>
              </a:rPr>
              <a:t>Maschinen/Baugeräte</a:t>
            </a:r>
            <a:r>
              <a:rPr lang="de-DE" sz="3900" b="0" dirty="0">
                <a:solidFill>
                  <a:srgbClr val="0197C6"/>
                </a:solidFill>
                <a:latin typeface="+mn-lt"/>
              </a:rPr>
              <a:t> 2024 ggü. 2023</a:t>
            </a:r>
            <a:endParaRPr lang="de-DE" sz="3900" dirty="0">
              <a:solidFill>
                <a:srgbClr val="0197C6"/>
              </a:solidFill>
              <a:latin typeface="+mn-lt"/>
            </a:endParaRPr>
          </a:p>
        </p:txBody>
      </p:sp>
      <p:graphicFrame>
        <p:nvGraphicFramePr>
          <p:cNvPr id="5" name="Diagram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093476"/>
              </p:ext>
            </p:extLst>
          </p:nvPr>
        </p:nvGraphicFramePr>
        <p:xfrm>
          <a:off x="365705" y="1395138"/>
          <a:ext cx="108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33359437"/>
      </p:ext>
    </p:extLst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28990" y="151923"/>
            <a:ext cx="11586810" cy="1080000"/>
          </a:xfrm>
        </p:spPr>
        <p:txBody>
          <a:bodyPr>
            <a:normAutofit/>
          </a:bodyPr>
          <a:lstStyle/>
          <a:p>
            <a:r>
              <a:rPr lang="de-DE" sz="3100" dirty="0">
                <a:solidFill>
                  <a:srgbClr val="0197C6"/>
                </a:solidFill>
              </a:rPr>
              <a:t>ZDB-Konjunkturumfrage Frühjahr 2024/Herbst 2023 </a:t>
            </a:r>
            <a:r>
              <a:rPr lang="de-DE" sz="2800" dirty="0">
                <a:solidFill>
                  <a:srgbClr val="0197C6"/>
                </a:solidFill>
              </a:rPr>
              <a:t/>
            </a:r>
            <a:br>
              <a:rPr lang="de-DE" sz="2800" dirty="0">
                <a:solidFill>
                  <a:srgbClr val="0197C6"/>
                </a:solidFill>
              </a:rPr>
            </a:br>
            <a:r>
              <a:rPr lang="de-DE" sz="3500" b="0" dirty="0" smtClean="0">
                <a:solidFill>
                  <a:srgbClr val="0197C6"/>
                </a:solidFill>
                <a:latin typeface="+mn-lt"/>
              </a:rPr>
              <a:t>Entwicklung </a:t>
            </a:r>
            <a:r>
              <a:rPr lang="de-DE" sz="3500" dirty="0">
                <a:solidFill>
                  <a:srgbClr val="0197C6"/>
                </a:solidFill>
                <a:latin typeface="+mn-lt"/>
              </a:rPr>
              <a:t>Investitionen Digitalisierung </a:t>
            </a:r>
            <a:r>
              <a:rPr lang="de-DE" sz="3500" b="0" dirty="0">
                <a:solidFill>
                  <a:srgbClr val="0197C6"/>
                </a:solidFill>
                <a:latin typeface="+mn-lt"/>
              </a:rPr>
              <a:t>2024 ggü. 2023</a:t>
            </a:r>
            <a:endParaRPr lang="de-DE" sz="3500" dirty="0">
              <a:solidFill>
                <a:srgbClr val="0197C6"/>
              </a:solidFill>
              <a:latin typeface="+mn-lt"/>
            </a:endParaRPr>
          </a:p>
        </p:txBody>
      </p:sp>
      <p:graphicFrame>
        <p:nvGraphicFramePr>
          <p:cNvPr id="6" name="Diagram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4195838"/>
              </p:ext>
            </p:extLst>
          </p:nvPr>
        </p:nvGraphicFramePr>
        <p:xfrm>
          <a:off x="605190" y="1231923"/>
          <a:ext cx="108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9327594"/>
      </p:ext>
    </p:extLst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28990" y="151923"/>
            <a:ext cx="11434410" cy="1080000"/>
          </a:xfrm>
        </p:spPr>
        <p:txBody>
          <a:bodyPr>
            <a:normAutofit fontScale="90000"/>
          </a:bodyPr>
          <a:lstStyle/>
          <a:p>
            <a:r>
              <a:rPr lang="de-DE" sz="3100" dirty="0">
                <a:solidFill>
                  <a:srgbClr val="0197C6"/>
                </a:solidFill>
              </a:rPr>
              <a:t>ZDB-Konjunkturumfrage Frühjahr 2024/Herbst 2023/Frühjahr 2023</a:t>
            </a:r>
            <a:br>
              <a:rPr lang="de-DE" sz="3100" dirty="0">
                <a:solidFill>
                  <a:srgbClr val="0197C6"/>
                </a:solidFill>
              </a:rPr>
            </a:br>
            <a:r>
              <a:rPr lang="de-DE" sz="3900" b="0" dirty="0" smtClean="0">
                <a:solidFill>
                  <a:srgbClr val="0197C6"/>
                </a:solidFill>
                <a:latin typeface="+mn-lt"/>
              </a:rPr>
              <a:t>Entwicklung </a:t>
            </a:r>
            <a:r>
              <a:rPr lang="de-DE" sz="3900" b="0" dirty="0">
                <a:solidFill>
                  <a:srgbClr val="0197C6"/>
                </a:solidFill>
                <a:latin typeface="+mn-lt"/>
              </a:rPr>
              <a:t>der </a:t>
            </a:r>
            <a:r>
              <a:rPr lang="de-DE" sz="3900" dirty="0">
                <a:solidFill>
                  <a:srgbClr val="0197C6"/>
                </a:solidFill>
                <a:latin typeface="+mn-lt"/>
              </a:rPr>
              <a:t>Einkaufspreise</a:t>
            </a:r>
            <a:r>
              <a:rPr lang="de-DE" sz="3900" b="0" dirty="0">
                <a:solidFill>
                  <a:srgbClr val="0197C6"/>
                </a:solidFill>
                <a:latin typeface="+mn-lt"/>
              </a:rPr>
              <a:t> in den </a:t>
            </a:r>
            <a:r>
              <a:rPr lang="de-DE" sz="3900" b="0" u="sng" dirty="0">
                <a:solidFill>
                  <a:srgbClr val="0197C6"/>
                </a:solidFill>
                <a:latin typeface="+mn-lt"/>
              </a:rPr>
              <a:t>letzten 3</a:t>
            </a:r>
            <a:r>
              <a:rPr lang="de-DE" sz="3900" b="0" dirty="0">
                <a:solidFill>
                  <a:srgbClr val="0197C6"/>
                </a:solidFill>
                <a:latin typeface="+mn-lt"/>
              </a:rPr>
              <a:t> Monaten</a:t>
            </a:r>
            <a:endParaRPr lang="de-DE" sz="3900" dirty="0">
              <a:solidFill>
                <a:srgbClr val="0197C6"/>
              </a:solidFill>
              <a:latin typeface="+mn-lt"/>
            </a:endParaRPr>
          </a:p>
        </p:txBody>
      </p:sp>
      <p:graphicFrame>
        <p:nvGraphicFramePr>
          <p:cNvPr id="5" name="Diagram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5185438"/>
              </p:ext>
            </p:extLst>
          </p:nvPr>
        </p:nvGraphicFramePr>
        <p:xfrm>
          <a:off x="528990" y="1231923"/>
          <a:ext cx="108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1052594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28990" y="151923"/>
            <a:ext cx="11111046" cy="1080000"/>
          </a:xfrm>
        </p:spPr>
        <p:txBody>
          <a:bodyPr>
            <a:normAutofit/>
          </a:bodyPr>
          <a:lstStyle/>
          <a:p>
            <a:r>
              <a:rPr lang="de-DE" sz="2800" dirty="0">
                <a:solidFill>
                  <a:srgbClr val="0197C6"/>
                </a:solidFill>
              </a:rPr>
              <a:t>ZDB-Konjunkturumfrage Frühjahr 2024</a:t>
            </a:r>
            <a:br>
              <a:rPr lang="de-DE" sz="2800" dirty="0">
                <a:solidFill>
                  <a:srgbClr val="0197C6"/>
                </a:solidFill>
              </a:rPr>
            </a:br>
            <a:r>
              <a:rPr lang="de-DE" sz="3600" b="0" dirty="0" smtClean="0">
                <a:solidFill>
                  <a:srgbClr val="0197C6"/>
                </a:solidFill>
                <a:latin typeface="+mn-lt"/>
              </a:rPr>
              <a:t>Anzahl </a:t>
            </a:r>
            <a:r>
              <a:rPr lang="de-DE" sz="3600" dirty="0">
                <a:solidFill>
                  <a:srgbClr val="0197C6"/>
                </a:solidFill>
                <a:latin typeface="+mn-lt"/>
              </a:rPr>
              <a:t>Mitarbeiter</a:t>
            </a:r>
            <a:r>
              <a:rPr lang="de-DE" sz="3600" b="0" dirty="0">
                <a:solidFill>
                  <a:srgbClr val="0197C6"/>
                </a:solidFill>
                <a:latin typeface="+mn-lt"/>
              </a:rPr>
              <a:t> im Unternehmen</a:t>
            </a:r>
            <a:endParaRPr lang="de-DE" sz="3600" dirty="0">
              <a:solidFill>
                <a:srgbClr val="0197C6"/>
              </a:solidFill>
              <a:latin typeface="+mn-lt"/>
            </a:endParaRPr>
          </a:p>
        </p:txBody>
      </p:sp>
      <p:graphicFrame>
        <p:nvGraphicFramePr>
          <p:cNvPr id="5" name="Diagram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854523"/>
              </p:ext>
            </p:extLst>
          </p:nvPr>
        </p:nvGraphicFramePr>
        <p:xfrm>
          <a:off x="528990" y="1369243"/>
          <a:ext cx="108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32849920"/>
      </p:ext>
    </p:extLst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28989" y="151923"/>
            <a:ext cx="11793639" cy="1080000"/>
          </a:xfrm>
        </p:spPr>
        <p:txBody>
          <a:bodyPr>
            <a:normAutofit/>
          </a:bodyPr>
          <a:lstStyle/>
          <a:p>
            <a:r>
              <a:rPr lang="de-DE" sz="3100" dirty="0">
                <a:solidFill>
                  <a:srgbClr val="0197C6"/>
                </a:solidFill>
              </a:rPr>
              <a:t>ZDB-Konjunkturumfrage Frühjahr 2024/Herbst 2023/Frühjahr 2023</a:t>
            </a:r>
            <a:br>
              <a:rPr lang="de-DE" sz="3100" dirty="0">
                <a:solidFill>
                  <a:srgbClr val="0197C6"/>
                </a:solidFill>
              </a:rPr>
            </a:br>
            <a:r>
              <a:rPr lang="de-DE" sz="3900" b="0" dirty="0" smtClean="0">
                <a:solidFill>
                  <a:srgbClr val="0197C6"/>
                </a:solidFill>
                <a:latin typeface="+mn-lt"/>
              </a:rPr>
              <a:t>Entwicklung </a:t>
            </a:r>
            <a:r>
              <a:rPr lang="de-DE" sz="3900" b="0" dirty="0">
                <a:solidFill>
                  <a:srgbClr val="0197C6"/>
                </a:solidFill>
                <a:latin typeface="+mn-lt"/>
              </a:rPr>
              <a:t>der </a:t>
            </a:r>
            <a:r>
              <a:rPr lang="de-DE" sz="3900" dirty="0">
                <a:solidFill>
                  <a:srgbClr val="0197C6"/>
                </a:solidFill>
                <a:latin typeface="+mn-lt"/>
              </a:rPr>
              <a:t>Einkaufspreise</a:t>
            </a:r>
            <a:r>
              <a:rPr lang="de-DE" sz="3900" b="0" dirty="0">
                <a:solidFill>
                  <a:srgbClr val="0197C6"/>
                </a:solidFill>
                <a:latin typeface="+mn-lt"/>
              </a:rPr>
              <a:t> in den </a:t>
            </a:r>
            <a:r>
              <a:rPr lang="de-DE" sz="3900" b="0" u="sng" dirty="0">
                <a:solidFill>
                  <a:srgbClr val="0197C6"/>
                </a:solidFill>
                <a:latin typeface="+mn-lt"/>
              </a:rPr>
              <a:t>nächsten</a:t>
            </a:r>
            <a:r>
              <a:rPr lang="de-DE" sz="3900" b="0" dirty="0">
                <a:solidFill>
                  <a:srgbClr val="0197C6"/>
                </a:solidFill>
                <a:latin typeface="+mn-lt"/>
              </a:rPr>
              <a:t> Monaten</a:t>
            </a:r>
            <a:endParaRPr lang="de-DE" sz="3900" dirty="0">
              <a:solidFill>
                <a:srgbClr val="0197C6"/>
              </a:solidFill>
              <a:latin typeface="+mn-lt"/>
            </a:endParaRPr>
          </a:p>
        </p:txBody>
      </p:sp>
      <p:graphicFrame>
        <p:nvGraphicFramePr>
          <p:cNvPr id="6" name="Diagram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4431755"/>
              </p:ext>
            </p:extLst>
          </p:nvPr>
        </p:nvGraphicFramePr>
        <p:xfrm>
          <a:off x="528989" y="1318939"/>
          <a:ext cx="108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43921858"/>
      </p:ext>
    </p:extLst>
  </p:cSld>
  <p:clrMapOvr>
    <a:masterClrMapping/>
  </p:clrMapOvr>
  <p:transition spd="med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40476" y="276101"/>
            <a:ext cx="11290280" cy="1236610"/>
          </a:xfrm>
        </p:spPr>
        <p:txBody>
          <a:bodyPr>
            <a:normAutofit fontScale="90000"/>
          </a:bodyPr>
          <a:lstStyle/>
          <a:p>
            <a:r>
              <a:rPr lang="de-DE" sz="3100" dirty="0">
                <a:solidFill>
                  <a:srgbClr val="0197C6"/>
                </a:solidFill>
              </a:rPr>
              <a:t>ZDB-Konjunkturumfrage Frühjahr 2024/Frühjahr 2023</a:t>
            </a:r>
            <a:br>
              <a:rPr lang="de-DE" sz="3100" dirty="0">
                <a:solidFill>
                  <a:srgbClr val="0197C6"/>
                </a:solidFill>
              </a:rPr>
            </a:br>
            <a:r>
              <a:rPr lang="de-DE" b="0" dirty="0" smtClean="0">
                <a:solidFill>
                  <a:srgbClr val="0197C6"/>
                </a:solidFill>
                <a:latin typeface="+mn-lt"/>
              </a:rPr>
              <a:t>Die </a:t>
            </a:r>
            <a:r>
              <a:rPr lang="de-DE" dirty="0">
                <a:solidFill>
                  <a:srgbClr val="0197C6"/>
                </a:solidFill>
                <a:latin typeface="+mn-lt"/>
              </a:rPr>
              <a:t>Verkaufspreise </a:t>
            </a:r>
            <a:r>
              <a:rPr lang="de-DE" b="0" dirty="0">
                <a:solidFill>
                  <a:srgbClr val="0197C6"/>
                </a:solidFill>
                <a:latin typeface="+mn-lt"/>
              </a:rPr>
              <a:t>haben wir in den </a:t>
            </a:r>
            <a:r>
              <a:rPr lang="de-DE" dirty="0">
                <a:solidFill>
                  <a:srgbClr val="0197C6"/>
                </a:solidFill>
                <a:latin typeface="+mn-lt"/>
              </a:rPr>
              <a:t>letzten 3 Monaten</a:t>
            </a:r>
          </a:p>
        </p:txBody>
      </p:sp>
      <p:graphicFrame>
        <p:nvGraphicFramePr>
          <p:cNvPr id="6" name="Diagram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2746466"/>
              </p:ext>
            </p:extLst>
          </p:nvPr>
        </p:nvGraphicFramePr>
        <p:xfrm>
          <a:off x="670016" y="1468765"/>
          <a:ext cx="108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70576573"/>
      </p:ext>
    </p:extLst>
  </p:cSld>
  <p:clrMapOvr>
    <a:masterClrMapping/>
  </p:clrMapOvr>
  <p:transition spd="med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40476" y="332546"/>
            <a:ext cx="11538636" cy="1236610"/>
          </a:xfrm>
        </p:spPr>
        <p:txBody>
          <a:bodyPr>
            <a:normAutofit fontScale="90000"/>
          </a:bodyPr>
          <a:lstStyle/>
          <a:p>
            <a:r>
              <a:rPr lang="de-DE" sz="3200" dirty="0">
                <a:solidFill>
                  <a:srgbClr val="0197C6"/>
                </a:solidFill>
              </a:rPr>
              <a:t>ZDB-Konjunkturumfrage Frühjahr 2024/Frühjahr 2023</a:t>
            </a:r>
            <a:br>
              <a:rPr lang="de-DE" sz="3200" dirty="0">
                <a:solidFill>
                  <a:srgbClr val="0197C6"/>
                </a:solidFill>
              </a:rPr>
            </a:br>
            <a:r>
              <a:rPr lang="de-DE" sz="3800" b="0" dirty="0" smtClean="0">
                <a:solidFill>
                  <a:srgbClr val="0197C6"/>
                </a:solidFill>
                <a:latin typeface="+mn-lt"/>
              </a:rPr>
              <a:t>Die</a:t>
            </a:r>
            <a:r>
              <a:rPr lang="de-DE" sz="3800" dirty="0" smtClean="0">
                <a:solidFill>
                  <a:srgbClr val="0197C6"/>
                </a:solidFill>
                <a:latin typeface="+mn-lt"/>
              </a:rPr>
              <a:t> </a:t>
            </a:r>
            <a:r>
              <a:rPr lang="de-DE" sz="3800" dirty="0">
                <a:solidFill>
                  <a:srgbClr val="0197C6"/>
                </a:solidFill>
                <a:latin typeface="+mn-lt"/>
              </a:rPr>
              <a:t>Verkaufspreise </a:t>
            </a:r>
            <a:r>
              <a:rPr lang="de-DE" sz="3800" b="0" dirty="0">
                <a:solidFill>
                  <a:srgbClr val="0197C6"/>
                </a:solidFill>
                <a:latin typeface="+mn-lt"/>
              </a:rPr>
              <a:t>werden wir in den </a:t>
            </a:r>
            <a:r>
              <a:rPr lang="de-DE" sz="3800" dirty="0">
                <a:solidFill>
                  <a:srgbClr val="0197C6"/>
                </a:solidFill>
                <a:latin typeface="+mn-lt"/>
              </a:rPr>
              <a:t>kommenden Monaten</a:t>
            </a:r>
          </a:p>
        </p:txBody>
      </p:sp>
      <p:graphicFrame>
        <p:nvGraphicFramePr>
          <p:cNvPr id="6" name="Diagram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3629525"/>
              </p:ext>
            </p:extLst>
          </p:nvPr>
        </p:nvGraphicFramePr>
        <p:xfrm>
          <a:off x="685800" y="1569157"/>
          <a:ext cx="108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82748319"/>
      </p:ext>
    </p:extLst>
  </p:cSld>
  <p:clrMapOvr>
    <a:masterClrMapping/>
  </p:clrMapOvr>
  <p:transition spd="med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40476" y="276101"/>
            <a:ext cx="11111046" cy="1236610"/>
          </a:xfrm>
        </p:spPr>
        <p:txBody>
          <a:bodyPr>
            <a:normAutofit/>
          </a:bodyPr>
          <a:lstStyle/>
          <a:p>
            <a:r>
              <a:rPr lang="de-DE" sz="2800" dirty="0">
                <a:solidFill>
                  <a:srgbClr val="0197C6"/>
                </a:solidFill>
              </a:rPr>
              <a:t>ZDB-Konjunkturumfrage Frühjahr 2024</a:t>
            </a:r>
            <a:br>
              <a:rPr lang="de-DE" sz="2800" dirty="0">
                <a:solidFill>
                  <a:srgbClr val="0197C6"/>
                </a:solidFill>
              </a:rPr>
            </a:br>
            <a:r>
              <a:rPr lang="de-DE" sz="3600" dirty="0" smtClean="0">
                <a:solidFill>
                  <a:srgbClr val="0197C6"/>
                </a:solidFill>
                <a:latin typeface="+mn-lt"/>
              </a:rPr>
              <a:t>Behinderung </a:t>
            </a:r>
            <a:r>
              <a:rPr lang="de-DE" sz="3600" dirty="0">
                <a:solidFill>
                  <a:srgbClr val="0197C6"/>
                </a:solidFill>
                <a:latin typeface="+mn-lt"/>
              </a:rPr>
              <a:t>Bautätigkeit</a:t>
            </a:r>
          </a:p>
        </p:txBody>
      </p:sp>
      <p:graphicFrame>
        <p:nvGraphicFramePr>
          <p:cNvPr id="6" name="Diagram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3207243"/>
              </p:ext>
            </p:extLst>
          </p:nvPr>
        </p:nvGraphicFramePr>
        <p:xfrm>
          <a:off x="612721" y="1382082"/>
          <a:ext cx="11038801" cy="4855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1203094"/>
      </p:ext>
    </p:extLst>
  </p:cSld>
  <p:clrMapOvr>
    <a:masterClrMapping/>
  </p:clrMapOvr>
  <p:transition spd="med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40476" y="276101"/>
            <a:ext cx="11111046" cy="1236610"/>
          </a:xfrm>
        </p:spPr>
        <p:txBody>
          <a:bodyPr>
            <a:normAutofit/>
          </a:bodyPr>
          <a:lstStyle/>
          <a:p>
            <a:r>
              <a:rPr lang="de-DE" sz="2800" dirty="0">
                <a:solidFill>
                  <a:srgbClr val="0197C6"/>
                </a:solidFill>
              </a:rPr>
              <a:t>ZDB-Konjunkturumfrage Frühjahr 2024/Herbst 2023/Frühjahr 2023</a:t>
            </a:r>
            <a:br>
              <a:rPr lang="de-DE" sz="2800" dirty="0">
                <a:solidFill>
                  <a:srgbClr val="0197C6"/>
                </a:solidFill>
              </a:rPr>
            </a:br>
            <a:r>
              <a:rPr lang="de-DE" sz="3500" dirty="0" smtClean="0">
                <a:solidFill>
                  <a:srgbClr val="0197C6"/>
                </a:solidFill>
                <a:latin typeface="+mn-lt"/>
              </a:rPr>
              <a:t>Behinderung </a:t>
            </a:r>
            <a:r>
              <a:rPr lang="de-DE" sz="3500" dirty="0">
                <a:solidFill>
                  <a:srgbClr val="0197C6"/>
                </a:solidFill>
                <a:latin typeface="+mn-lt"/>
              </a:rPr>
              <a:t>Bautätigkeit</a:t>
            </a:r>
          </a:p>
        </p:txBody>
      </p:sp>
      <p:graphicFrame>
        <p:nvGraphicFramePr>
          <p:cNvPr id="6" name="Diagram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6965678"/>
              </p:ext>
            </p:extLst>
          </p:nvPr>
        </p:nvGraphicFramePr>
        <p:xfrm>
          <a:off x="540476" y="1512711"/>
          <a:ext cx="108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41695178"/>
      </p:ext>
    </p:extLst>
  </p:cSld>
  <p:clrMapOvr>
    <a:masterClrMapping/>
  </p:clrMapOvr>
  <p:transition spd="med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10942" y="254807"/>
            <a:ext cx="11111046" cy="1399822"/>
          </a:xfrm>
        </p:spPr>
        <p:txBody>
          <a:bodyPr>
            <a:normAutofit fontScale="90000"/>
          </a:bodyPr>
          <a:lstStyle/>
          <a:p>
            <a:r>
              <a:rPr lang="de-DE" sz="2800" dirty="0">
                <a:solidFill>
                  <a:srgbClr val="0197C6"/>
                </a:solidFill>
              </a:rPr>
              <a:t>ZDB-Konjunkturumfrage Frühjahr 2024/Herbst 2023</a:t>
            </a:r>
            <a:br>
              <a:rPr lang="de-DE" sz="2800" dirty="0">
                <a:solidFill>
                  <a:srgbClr val="0197C6"/>
                </a:solidFill>
              </a:rPr>
            </a:br>
            <a:r>
              <a:rPr lang="de-DE" sz="3600" b="0" dirty="0" smtClean="0">
                <a:solidFill>
                  <a:srgbClr val="0197C6"/>
                </a:solidFill>
                <a:latin typeface="+mn-lt"/>
              </a:rPr>
              <a:t>Haben </a:t>
            </a:r>
            <a:r>
              <a:rPr lang="de-DE" sz="3600" b="0" dirty="0">
                <a:solidFill>
                  <a:srgbClr val="0197C6"/>
                </a:solidFill>
                <a:latin typeface="+mn-lt"/>
              </a:rPr>
              <a:t>Sie aufgrund Ihrer Auftragslage bereits </a:t>
            </a:r>
            <a:r>
              <a:rPr lang="de-DE" sz="3600" dirty="0">
                <a:solidFill>
                  <a:srgbClr val="0197C6"/>
                </a:solidFill>
                <a:latin typeface="+mn-lt"/>
              </a:rPr>
              <a:t>Kurzarbeitergeld</a:t>
            </a:r>
            <a:r>
              <a:rPr lang="de-DE" sz="3600" b="0" dirty="0">
                <a:solidFill>
                  <a:srgbClr val="0197C6"/>
                </a:solidFill>
                <a:latin typeface="+mn-lt"/>
              </a:rPr>
              <a:t> beantragt?</a:t>
            </a:r>
          </a:p>
        </p:txBody>
      </p:sp>
      <p:graphicFrame>
        <p:nvGraphicFramePr>
          <p:cNvPr id="5" name="Diagram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7229915"/>
              </p:ext>
            </p:extLst>
          </p:nvPr>
        </p:nvGraphicFramePr>
        <p:xfrm>
          <a:off x="510942" y="1654629"/>
          <a:ext cx="108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66069907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28990" y="151923"/>
            <a:ext cx="11111046" cy="1080000"/>
          </a:xfrm>
        </p:spPr>
        <p:txBody>
          <a:bodyPr>
            <a:normAutofit/>
          </a:bodyPr>
          <a:lstStyle/>
          <a:p>
            <a:r>
              <a:rPr lang="de-DE" sz="2800" dirty="0">
                <a:solidFill>
                  <a:srgbClr val="0197C6"/>
                </a:solidFill>
              </a:rPr>
              <a:t>ZDB-Konjunkturumfrage Frühjahr 2024</a:t>
            </a:r>
            <a:br>
              <a:rPr lang="de-DE" sz="2800" dirty="0">
                <a:solidFill>
                  <a:srgbClr val="0197C6"/>
                </a:solidFill>
              </a:rPr>
            </a:br>
            <a:r>
              <a:rPr lang="de-DE" sz="3600" dirty="0" smtClean="0">
                <a:solidFill>
                  <a:srgbClr val="0197C6"/>
                </a:solidFill>
                <a:latin typeface="+mn-lt"/>
              </a:rPr>
              <a:t>Tätigkeitsfeld</a:t>
            </a:r>
            <a:r>
              <a:rPr lang="de-DE" sz="3600" b="0" dirty="0" smtClean="0">
                <a:solidFill>
                  <a:srgbClr val="0197C6"/>
                </a:solidFill>
                <a:latin typeface="+mn-lt"/>
              </a:rPr>
              <a:t> </a:t>
            </a:r>
            <a:r>
              <a:rPr lang="de-DE" sz="3600" b="0" dirty="0">
                <a:solidFill>
                  <a:srgbClr val="0197C6"/>
                </a:solidFill>
                <a:latin typeface="+mn-lt"/>
              </a:rPr>
              <a:t>Unternehmen</a:t>
            </a:r>
            <a:endParaRPr lang="de-DE" sz="3600" dirty="0">
              <a:solidFill>
                <a:srgbClr val="0197C6"/>
              </a:solidFill>
              <a:latin typeface="+mn-lt"/>
            </a:endParaRPr>
          </a:p>
        </p:txBody>
      </p:sp>
      <p:graphicFrame>
        <p:nvGraphicFramePr>
          <p:cNvPr id="5" name="Diagram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9401617"/>
              </p:ext>
            </p:extLst>
          </p:nvPr>
        </p:nvGraphicFramePr>
        <p:xfrm>
          <a:off x="684513" y="1381274"/>
          <a:ext cx="108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1483834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28990" y="151923"/>
            <a:ext cx="11111046" cy="1080000"/>
          </a:xfrm>
        </p:spPr>
        <p:txBody>
          <a:bodyPr>
            <a:normAutofit/>
          </a:bodyPr>
          <a:lstStyle/>
          <a:p>
            <a:r>
              <a:rPr lang="de-DE" sz="2800" dirty="0">
                <a:solidFill>
                  <a:srgbClr val="0197C6"/>
                </a:solidFill>
              </a:rPr>
              <a:t>ZDB-Konjunkturumfrage Frühjahr 2024</a:t>
            </a:r>
            <a:br>
              <a:rPr lang="de-DE" sz="2800" dirty="0">
                <a:solidFill>
                  <a:srgbClr val="0197C6"/>
                </a:solidFill>
              </a:rPr>
            </a:br>
            <a:r>
              <a:rPr lang="de-DE" sz="3600" dirty="0" smtClean="0">
                <a:solidFill>
                  <a:srgbClr val="0197C6"/>
                </a:solidFill>
                <a:latin typeface="+mn-lt"/>
              </a:rPr>
              <a:t>Umsätze</a:t>
            </a:r>
            <a:r>
              <a:rPr lang="de-DE" sz="3600" b="0" dirty="0" smtClean="0">
                <a:solidFill>
                  <a:srgbClr val="0197C6"/>
                </a:solidFill>
                <a:latin typeface="+mn-lt"/>
              </a:rPr>
              <a:t> </a:t>
            </a:r>
            <a:r>
              <a:rPr lang="de-DE" sz="3600" b="0" dirty="0">
                <a:solidFill>
                  <a:srgbClr val="0197C6"/>
                </a:solidFill>
                <a:latin typeface="+mn-lt"/>
              </a:rPr>
              <a:t>nach Geschäftsfeld</a:t>
            </a:r>
            <a:endParaRPr lang="de-DE" sz="3600" dirty="0">
              <a:solidFill>
                <a:srgbClr val="0197C6"/>
              </a:solidFill>
              <a:latin typeface="+mn-lt"/>
            </a:endParaRPr>
          </a:p>
        </p:txBody>
      </p:sp>
      <p:graphicFrame>
        <p:nvGraphicFramePr>
          <p:cNvPr id="5" name="Diagram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8826427"/>
              </p:ext>
            </p:extLst>
          </p:nvPr>
        </p:nvGraphicFramePr>
        <p:xfrm>
          <a:off x="528990" y="1322672"/>
          <a:ext cx="108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64067001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28990" y="151923"/>
            <a:ext cx="11111046" cy="1080000"/>
          </a:xfrm>
        </p:spPr>
        <p:txBody>
          <a:bodyPr>
            <a:normAutofit/>
          </a:bodyPr>
          <a:lstStyle/>
          <a:p>
            <a:r>
              <a:rPr lang="de-DE" sz="2800" dirty="0">
                <a:solidFill>
                  <a:srgbClr val="0197C6"/>
                </a:solidFill>
              </a:rPr>
              <a:t>ZDB-Konjunkturumfrage Frühjahr 2024</a:t>
            </a:r>
            <a:br>
              <a:rPr lang="de-DE" sz="2800" dirty="0">
                <a:solidFill>
                  <a:srgbClr val="0197C6"/>
                </a:solidFill>
              </a:rPr>
            </a:br>
            <a:r>
              <a:rPr lang="de-DE" sz="3600" b="0" dirty="0" smtClean="0">
                <a:solidFill>
                  <a:srgbClr val="0197C6"/>
                </a:solidFill>
                <a:latin typeface="+mn-lt"/>
              </a:rPr>
              <a:t>Beurteilung </a:t>
            </a:r>
            <a:r>
              <a:rPr lang="de-DE" sz="3600" dirty="0">
                <a:solidFill>
                  <a:srgbClr val="0197C6"/>
                </a:solidFill>
                <a:latin typeface="+mn-lt"/>
              </a:rPr>
              <a:t>gegenwärtige Geschäftslage</a:t>
            </a:r>
          </a:p>
        </p:txBody>
      </p:sp>
      <p:graphicFrame>
        <p:nvGraphicFramePr>
          <p:cNvPr id="7" name="Diagramm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3247754"/>
              </p:ext>
            </p:extLst>
          </p:nvPr>
        </p:nvGraphicFramePr>
        <p:xfrm>
          <a:off x="528990" y="1422483"/>
          <a:ext cx="108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3799304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28990" y="151923"/>
            <a:ext cx="11111046" cy="1080000"/>
          </a:xfrm>
        </p:spPr>
        <p:txBody>
          <a:bodyPr>
            <a:normAutofit/>
          </a:bodyPr>
          <a:lstStyle/>
          <a:p>
            <a:r>
              <a:rPr lang="de-DE" sz="2800" dirty="0">
                <a:solidFill>
                  <a:srgbClr val="0197C6"/>
                </a:solidFill>
              </a:rPr>
              <a:t>ZDB-Konjunkturumfrage Frühjahr 2024/Herbst 2023/Frühjahr 2023</a:t>
            </a:r>
            <a:br>
              <a:rPr lang="de-DE" sz="2800" dirty="0">
                <a:solidFill>
                  <a:srgbClr val="0197C6"/>
                </a:solidFill>
              </a:rPr>
            </a:br>
            <a:r>
              <a:rPr lang="de-DE" sz="3600" b="0" dirty="0" smtClean="0">
                <a:solidFill>
                  <a:srgbClr val="0197C6"/>
                </a:solidFill>
                <a:latin typeface="+mn-lt"/>
              </a:rPr>
              <a:t>Beurteilung </a:t>
            </a:r>
            <a:r>
              <a:rPr lang="de-DE" sz="3600" dirty="0">
                <a:solidFill>
                  <a:srgbClr val="0197C6"/>
                </a:solidFill>
                <a:latin typeface="+mn-lt"/>
              </a:rPr>
              <a:t>gegenwärtige Geschäftslage</a:t>
            </a:r>
          </a:p>
        </p:txBody>
      </p:sp>
      <p:graphicFrame>
        <p:nvGraphicFramePr>
          <p:cNvPr id="5" name="Diagram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162921"/>
              </p:ext>
            </p:extLst>
          </p:nvPr>
        </p:nvGraphicFramePr>
        <p:xfrm>
          <a:off x="684513" y="1231923"/>
          <a:ext cx="108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71389003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40476" y="276101"/>
            <a:ext cx="11651524" cy="1236610"/>
          </a:xfrm>
        </p:spPr>
        <p:txBody>
          <a:bodyPr>
            <a:normAutofit fontScale="90000"/>
          </a:bodyPr>
          <a:lstStyle/>
          <a:p>
            <a:r>
              <a:rPr lang="de-DE" sz="3100" dirty="0">
                <a:solidFill>
                  <a:srgbClr val="0197C6"/>
                </a:solidFill>
              </a:rPr>
              <a:t>ZDB-Konjunkturumfrage Frühjahr 2024</a:t>
            </a:r>
            <a:br>
              <a:rPr lang="de-DE" sz="3100" dirty="0">
                <a:solidFill>
                  <a:srgbClr val="0197C6"/>
                </a:solidFill>
              </a:rPr>
            </a:br>
            <a:r>
              <a:rPr lang="de-DE" sz="3900" b="0" dirty="0" smtClean="0">
                <a:solidFill>
                  <a:srgbClr val="0197C6"/>
                </a:solidFill>
                <a:latin typeface="+mn-lt"/>
              </a:rPr>
              <a:t>Erwartungen </a:t>
            </a:r>
            <a:r>
              <a:rPr lang="de-DE" sz="3900" dirty="0">
                <a:solidFill>
                  <a:srgbClr val="0197C6"/>
                </a:solidFill>
                <a:latin typeface="+mn-lt"/>
              </a:rPr>
              <a:t>Geschäftsentwicklung in folgenden 6 Monaten</a:t>
            </a:r>
          </a:p>
        </p:txBody>
      </p:sp>
      <p:graphicFrame>
        <p:nvGraphicFramePr>
          <p:cNvPr id="5" name="Diagram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0886059"/>
              </p:ext>
            </p:extLst>
          </p:nvPr>
        </p:nvGraphicFramePr>
        <p:xfrm>
          <a:off x="540476" y="1512711"/>
          <a:ext cx="108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18285055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28990" y="151923"/>
            <a:ext cx="11111046" cy="1080000"/>
          </a:xfrm>
        </p:spPr>
        <p:txBody>
          <a:bodyPr>
            <a:normAutofit/>
          </a:bodyPr>
          <a:lstStyle/>
          <a:p>
            <a:r>
              <a:rPr lang="de-DE" sz="2800" dirty="0">
                <a:solidFill>
                  <a:srgbClr val="0197C6"/>
                </a:solidFill>
              </a:rPr>
              <a:t>ZDB-Konjunkturumfrage Frühjahr 2024</a:t>
            </a:r>
            <a:br>
              <a:rPr lang="de-DE" sz="2800" dirty="0">
                <a:solidFill>
                  <a:srgbClr val="0197C6"/>
                </a:solidFill>
              </a:rPr>
            </a:br>
            <a:r>
              <a:rPr lang="de-DE" sz="3600" b="0" dirty="0" smtClean="0">
                <a:solidFill>
                  <a:srgbClr val="0197C6"/>
                </a:solidFill>
                <a:latin typeface="+mn-lt"/>
              </a:rPr>
              <a:t>Beurteilung </a:t>
            </a:r>
            <a:r>
              <a:rPr lang="de-DE" sz="3600" dirty="0">
                <a:solidFill>
                  <a:srgbClr val="0197C6"/>
                </a:solidFill>
                <a:latin typeface="+mn-lt"/>
              </a:rPr>
              <a:t>Auftragsbestände</a:t>
            </a:r>
          </a:p>
        </p:txBody>
      </p:sp>
      <p:graphicFrame>
        <p:nvGraphicFramePr>
          <p:cNvPr id="5" name="Diagram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3821498"/>
              </p:ext>
            </p:extLst>
          </p:nvPr>
        </p:nvGraphicFramePr>
        <p:xfrm>
          <a:off x="528990" y="1340318"/>
          <a:ext cx="108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85096477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28990" y="151923"/>
            <a:ext cx="11111046" cy="1080000"/>
          </a:xfrm>
        </p:spPr>
        <p:txBody>
          <a:bodyPr>
            <a:normAutofit/>
          </a:bodyPr>
          <a:lstStyle/>
          <a:p>
            <a:r>
              <a:rPr lang="de-DE" sz="2800" dirty="0">
                <a:solidFill>
                  <a:srgbClr val="0197C6"/>
                </a:solidFill>
              </a:rPr>
              <a:t>ZDB-Konjunkturumfrage Frühjahr 2024/Herbst 2023/Frühjahr 2023</a:t>
            </a:r>
            <a:br>
              <a:rPr lang="de-DE" sz="2800" dirty="0">
                <a:solidFill>
                  <a:srgbClr val="0197C6"/>
                </a:solidFill>
              </a:rPr>
            </a:br>
            <a:r>
              <a:rPr lang="de-DE" sz="3600" b="0" dirty="0" smtClean="0">
                <a:solidFill>
                  <a:srgbClr val="0197C6"/>
                </a:solidFill>
                <a:latin typeface="+mn-lt"/>
              </a:rPr>
              <a:t>Beurteilung </a:t>
            </a:r>
            <a:r>
              <a:rPr lang="de-DE" sz="3600" dirty="0">
                <a:solidFill>
                  <a:srgbClr val="0197C6"/>
                </a:solidFill>
                <a:latin typeface="+mn-lt"/>
              </a:rPr>
              <a:t>Auftragsbestände</a:t>
            </a:r>
          </a:p>
        </p:txBody>
      </p:sp>
      <p:graphicFrame>
        <p:nvGraphicFramePr>
          <p:cNvPr id="6" name="Diagram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8316783"/>
              </p:ext>
            </p:extLst>
          </p:nvPr>
        </p:nvGraphicFramePr>
        <p:xfrm>
          <a:off x="528990" y="1328287"/>
          <a:ext cx="1080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93963261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254</Words>
  <Application>Microsoft Office PowerPoint</Application>
  <PresentationFormat>Breitbild</PresentationFormat>
  <Paragraphs>29</Paragraphs>
  <Slides>25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Office</vt:lpstr>
      <vt:lpstr>PowerPoint-Präsentation</vt:lpstr>
      <vt:lpstr>ZDB-Konjunkturumfrage Frühjahr 2024 Anzahl Mitarbeiter im Unternehmen</vt:lpstr>
      <vt:lpstr>ZDB-Konjunkturumfrage Frühjahr 2024 Tätigkeitsfeld Unternehmen</vt:lpstr>
      <vt:lpstr>ZDB-Konjunkturumfrage Frühjahr 2024 Umsätze nach Geschäftsfeld</vt:lpstr>
      <vt:lpstr>ZDB-Konjunkturumfrage Frühjahr 2024 Beurteilung gegenwärtige Geschäftslage</vt:lpstr>
      <vt:lpstr>ZDB-Konjunkturumfrage Frühjahr 2024/Herbst 2023/Frühjahr 2023 Beurteilung gegenwärtige Geschäftslage</vt:lpstr>
      <vt:lpstr>ZDB-Konjunkturumfrage Frühjahr 2024 Erwartungen Geschäftsentwicklung in folgenden 6 Monaten</vt:lpstr>
      <vt:lpstr>ZDB-Konjunkturumfrage Frühjahr 2024 Beurteilung Auftragsbestände</vt:lpstr>
      <vt:lpstr>ZDB-Konjunkturumfrage Frühjahr 2024/Herbst 2023/Frühjahr 2023 Beurteilung Auftragsbestände</vt:lpstr>
      <vt:lpstr>ZDB-Konjunkturumfrage Frühjahr 2024/Herbst 2023/Frühjahr 2023  Geräteauslastung im Hochbau</vt:lpstr>
      <vt:lpstr>ZDB-Konjunkturumfrage Frühjahr 2024/Herbst 2023/Frühjahr 2023  Geräteauslastung im Tiefbau</vt:lpstr>
      <vt:lpstr>ZDB-Konjunkturumfrage Frühjahr 2024/Herbst 2023/Frühjahr 2023  Geräteauslastung im Ausbau</vt:lpstr>
      <vt:lpstr>ZDB-Konjunkturumfrage Frühjahr 2024/Herbst 2023 Voraussichtliche Umsatzentwicklung insg. 2024 ggü. 2023</vt:lpstr>
      <vt:lpstr>ZDB-Konjunkturumfrage Frühjahr 2024/Herbst 2023 In 2024 wollen wir die Zahl der Beschäftigten gegenüber 2023</vt:lpstr>
      <vt:lpstr>ZDB-Konjunkturumfrage Frühjahr 2024/Herbst 2023 In 2024 wollen wir die Zahl der Lehrlinge gegenüber 2023</vt:lpstr>
      <vt:lpstr>ZDB-Konjunkturumfrage Frühjahr 2024/Herbst 2023/Frühjahr 2023  unbesetzte Ausbildungsplätze im Unternehmen</vt:lpstr>
      <vt:lpstr>ZDB-Konjunkturumfrage Frühjahr 2024/Herbst 2023  Entw. Investitionen Maschinen/Baugeräte 2024 ggü. 2023</vt:lpstr>
      <vt:lpstr>ZDB-Konjunkturumfrage Frühjahr 2024/Herbst 2023  Entwicklung Investitionen Digitalisierung 2024 ggü. 2023</vt:lpstr>
      <vt:lpstr>ZDB-Konjunkturumfrage Frühjahr 2024/Herbst 2023/Frühjahr 2023 Entwicklung der Einkaufspreise in den letzten 3 Monaten</vt:lpstr>
      <vt:lpstr>ZDB-Konjunkturumfrage Frühjahr 2024/Herbst 2023/Frühjahr 2023 Entwicklung der Einkaufspreise in den nächsten Monaten</vt:lpstr>
      <vt:lpstr>ZDB-Konjunkturumfrage Frühjahr 2024/Frühjahr 2023 Die Verkaufspreise haben wir in den letzten 3 Monaten</vt:lpstr>
      <vt:lpstr>ZDB-Konjunkturumfrage Frühjahr 2024/Frühjahr 2023 Die Verkaufspreise werden wir in den kommenden Monaten</vt:lpstr>
      <vt:lpstr>ZDB-Konjunkturumfrage Frühjahr 2024 Behinderung Bautätigkeit</vt:lpstr>
      <vt:lpstr>ZDB-Konjunkturumfrage Frühjahr 2024/Herbst 2023/Frühjahr 2023 Behinderung Bautätigkeit</vt:lpstr>
      <vt:lpstr>ZDB-Konjunkturumfrage Frühjahr 2024/Herbst 2023 Haben Sie aufgrund Ihrer Auftragslage bereits Kurzarbeitergeld beantragt?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geyer</dc:creator>
  <cp:lastModifiedBy>Rabe</cp:lastModifiedBy>
  <cp:revision>192</cp:revision>
  <cp:lastPrinted>2022-03-23T08:10:16Z</cp:lastPrinted>
  <dcterms:created xsi:type="dcterms:W3CDTF">2022-03-17T07:49:40Z</dcterms:created>
  <dcterms:modified xsi:type="dcterms:W3CDTF">2024-05-27T08:37:57Z</dcterms:modified>
</cp:coreProperties>
</file>