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0" r:id="rId1"/>
  </p:sldMasterIdLst>
  <p:notesMasterIdLst>
    <p:notesMasterId r:id="rId26"/>
  </p:notesMasterIdLst>
  <p:sldIdLst>
    <p:sldId id="1114" r:id="rId2"/>
    <p:sldId id="954" r:id="rId3"/>
    <p:sldId id="876" r:id="rId4"/>
    <p:sldId id="928" r:id="rId5"/>
    <p:sldId id="893" r:id="rId6"/>
    <p:sldId id="607" r:id="rId7"/>
    <p:sldId id="625" r:id="rId8"/>
    <p:sldId id="626" r:id="rId9"/>
    <p:sldId id="1148" r:id="rId10"/>
    <p:sldId id="1149" r:id="rId11"/>
    <p:sldId id="922" r:id="rId12"/>
    <p:sldId id="1152" r:id="rId13"/>
    <p:sldId id="1153" r:id="rId14"/>
    <p:sldId id="1151" r:id="rId15"/>
    <p:sldId id="1159" r:id="rId16"/>
    <p:sldId id="1147" r:id="rId17"/>
    <p:sldId id="1155" r:id="rId18"/>
    <p:sldId id="1157" r:id="rId19"/>
    <p:sldId id="918" r:id="rId20"/>
    <p:sldId id="1138" r:id="rId21"/>
    <p:sldId id="338" r:id="rId22"/>
    <p:sldId id="960" r:id="rId23"/>
    <p:sldId id="1160" r:id="rId24"/>
    <p:sldId id="1139" r:id="rId2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pos="4377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54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Alma Jaeger" initials="AJ" lastIdx="1" clrIdx="0">
    <p:extLst>
      <p:ext uri="{19B8F6BF-5375-455C-9EA6-DF929625EA0E}">
        <p15:presenceInfo xmlns:p15="http://schemas.microsoft.com/office/powerpoint/2012/main" userId="Dr. Alma Jaeg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00"/>
    <a:srgbClr val="00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5" autoAdjust="0"/>
    <p:restoredTop sz="96586" autoAdjust="0"/>
  </p:normalViewPr>
  <p:slideViewPr>
    <p:cSldViewPr snapToGrid="0">
      <p:cViewPr varScale="1">
        <p:scale>
          <a:sx n="155" d="100"/>
          <a:sy n="155" d="100"/>
        </p:scale>
        <p:origin x="1044" y="132"/>
      </p:cViewPr>
      <p:guideLst>
        <p:guide orient="horz" pos="713"/>
        <p:guide pos="295"/>
        <p:guide pos="4377"/>
        <p:guide orient="horz" pos="2981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150D8-B9B1-45B5-8A16-E0072C313222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4F243-FAD7-42C4-8249-53680DCEC9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77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40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358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15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508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TRGS 410 konkretisiert die Bedingungen und Ansprüche an das Expositionsverzeichnis</a:t>
            </a:r>
            <a:endParaRPr lang="de-DE" alt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38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Bildquelle: H.ZWEI.S Werbeagentur GmbH</a:t>
            </a:r>
          </a:p>
          <a:p>
            <a:endParaRPr lang="de-DE" b="0" i="0" dirty="0">
              <a:solidFill>
                <a:srgbClr val="707070"/>
              </a:solidFill>
              <a:effectLst/>
              <a:latin typeface="FF-Meta"/>
            </a:endParaRP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Daten zum Unternehmen: Firmenname, Adresse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Daten des Beschäftigten: </a:t>
            </a:r>
            <a:r>
              <a:rPr lang="de-DE" b="0" i="0" dirty="0" err="1">
                <a:solidFill>
                  <a:srgbClr val="707070"/>
                </a:solidFill>
                <a:effectLst/>
                <a:latin typeface="FF-Meta"/>
              </a:rPr>
              <a:t>Rentenversicherungsnr</a:t>
            </a:r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., Name, Geburtstag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Gefahrstoffe: eindeutiger </a:t>
            </a:r>
            <a:r>
              <a:rPr lang="de-DE" b="0" i="0" dirty="0" err="1">
                <a:solidFill>
                  <a:srgbClr val="707070"/>
                </a:solidFill>
                <a:effectLst/>
                <a:latin typeface="FF-Meta"/>
              </a:rPr>
              <a:t>Produktidentifikator</a:t>
            </a:r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, z.B. eindeutiger Stoffname aus CLP VO, CAS Nr., </a:t>
            </a:r>
            <a:r>
              <a:rPr lang="de-DE" b="0" i="0" dirty="0" err="1">
                <a:solidFill>
                  <a:srgbClr val="707070"/>
                </a:solidFill>
                <a:effectLst/>
                <a:latin typeface="FF-Meta"/>
              </a:rPr>
              <a:t>Reach</a:t>
            </a:r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-Registriernummer, IUPAC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Zeitraum der Tätigkeit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Höhe der Exposition (im </a:t>
            </a:r>
            <a:r>
              <a:rPr lang="de-DE" b="0" i="0" dirty="0" err="1">
                <a:solidFill>
                  <a:srgbClr val="707070"/>
                </a:solidFill>
                <a:effectLst/>
                <a:latin typeface="FF-Meta"/>
              </a:rPr>
              <a:t>Rrahmen</a:t>
            </a:r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 der GF nach TRGS 401/402 fachkundig ermittelt, durch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	Arbeitsplatzmessungen, repräsentativ und tätigkeitsbezogen</a:t>
            </a:r>
          </a:p>
          <a:p>
            <a:r>
              <a:rPr lang="de-DE" b="0" i="0" dirty="0">
                <a:solidFill>
                  <a:srgbClr val="707070"/>
                </a:solidFill>
                <a:effectLst/>
                <a:latin typeface="FF-Meta"/>
              </a:rPr>
              <a:t>	Valide Abschätzungen im Vergleich mit bekannten Expositionen ähnlicher Anlagen oder Tätigkeiten aus eigenem 	Betrieb oder aus Expositionsbeschreibungen</a:t>
            </a:r>
          </a:p>
          <a:p>
            <a:endParaRPr lang="de-DE" b="0" i="0" dirty="0">
              <a:solidFill>
                <a:srgbClr val="707070"/>
              </a:solidFill>
              <a:effectLst/>
              <a:latin typeface="FF-Meta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97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21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70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 mögliche Zusammenhänge zwischen Arbeitsbedingungen und aufgetretener Erkrankung zu erkennen (auch </a:t>
            </a:r>
            <a:r>
              <a:rPr lang="de-DE" sz="12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 Ablauf der meist langen Latenzzeiten)</a:t>
            </a:r>
          </a:p>
          <a:p>
            <a:r>
              <a:rPr lang="de-DE" sz="12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von entscheidender Bedeutung für Entschädigung von Berufskrankheiten</a:t>
            </a:r>
          </a:p>
          <a:p>
            <a:endParaRPr lang="de-DE" sz="1200" b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dirty="0"/>
              <a:t>Rechtsgrundlage in EG-Richtlinie 2004/37/EG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b="0" i="1" dirty="0">
                <a:solidFill>
                  <a:schemeClr val="tx1"/>
                </a:solidFill>
              </a:rPr>
              <a:t>Artikel 12 Unterrichtung der Arbeitnehmer</a:t>
            </a:r>
          </a:p>
          <a:p>
            <a:pPr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c)   der Arbeitgeber eine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aktualisierte Liste der Arbeitnehmer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führt,  …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…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unter Angabe der Exposition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, der sie möglicherweise ausgesetzt waren;</a:t>
            </a:r>
          </a:p>
          <a:p>
            <a:pPr marL="415990" indent="-415990">
              <a:buFontTx/>
              <a:buAutoNum type="alphaLcParenR" startAt="5"/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jeder Arbeitnehmer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Zugang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zu den ihn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persönlich betreffenden Angaben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in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der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Liste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hat;</a:t>
            </a:r>
          </a:p>
          <a:p>
            <a:pPr>
              <a:spcBef>
                <a:spcPts val="546"/>
              </a:spcBef>
              <a:defRPr/>
            </a:pPr>
            <a:r>
              <a:rPr lang="de-DE" sz="1400" i="1" dirty="0">
                <a:solidFill>
                  <a:srgbClr val="000000"/>
                </a:solidFill>
                <a:latin typeface="Arial" charset="0"/>
              </a:rPr>
              <a:t>Artikel 15 Aufbewahrung der Unterlagen</a:t>
            </a:r>
          </a:p>
          <a:p>
            <a:pPr>
              <a:defRPr/>
            </a:pPr>
            <a:r>
              <a:rPr lang="de-DE" sz="1200" b="0" dirty="0">
                <a:solidFill>
                  <a:srgbClr val="555555"/>
                </a:solidFill>
                <a:latin typeface="Arial" charset="0"/>
              </a:rPr>
              <a:t>(1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)  Die in Artikel 12 Buchstabe c)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genannte Liste  …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sind nach Ende der Exposition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… mindestens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vierzig Jahre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lang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 aufzubewahren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228600" indent="-228600">
              <a:buAutoNum type="arabicParenBoth" startAt="2"/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Stellt das Unternehmen seine Tätigkeit ein, so sind diese Unterlagen  … der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zuständigen Behörde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zur Verfügung zu stellen.</a:t>
            </a:r>
          </a:p>
          <a:p>
            <a:pPr marL="228600" indent="-228600">
              <a:buAutoNum type="arabicParenBoth" startAt="2"/>
              <a:defRPr/>
            </a:pPr>
            <a:endParaRPr lang="de-DE" sz="1200" dirty="0">
              <a:solidFill>
                <a:srgbClr val="000000"/>
              </a:solidFill>
              <a:latin typeface="Arial" charset="0"/>
            </a:endParaRPr>
          </a:p>
          <a:p>
            <a:r>
              <a:rPr lang="de-DE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Die EU Krebsrichtlinie wurde durch die Europäische Kommission zum vierten Mal angepasst. Sie wurde erstmals auf reproduktionstoxische Stoffe erweitert. </a:t>
            </a:r>
          </a:p>
          <a:p>
            <a:r>
              <a:rPr lang="de-DE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Die Mitgliedsstaaten haben bis zum 05.04.2024 Zeit, diese  Änderung in nationales Recht zu überführen. In D passiert das mit einer erneuten Novelle der </a:t>
            </a:r>
            <a:r>
              <a:rPr lang="de-DE" sz="10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GefStoffVO</a:t>
            </a:r>
            <a:r>
              <a:rPr lang="de-DE" sz="1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9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/>
              <a:t>Rechtsgrundlage in EG-Richtlinie 2004/37/EG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b="0" i="1" dirty="0">
                <a:solidFill>
                  <a:schemeClr val="tx1"/>
                </a:solidFill>
              </a:rPr>
              <a:t>Artikel 12 Unterrichtung der Arbeitnehmer</a:t>
            </a:r>
          </a:p>
          <a:p>
            <a:pPr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c)   der Arbeitgeber eine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aktualisierte Liste der Arbeitnehmer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führt,  …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…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unter Angabe der Exposition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, der sie möglicherweise ausgesetzt waren;</a:t>
            </a:r>
          </a:p>
          <a:p>
            <a:pPr marL="415990" indent="-415990">
              <a:buFontTx/>
              <a:buAutoNum type="alphaLcParenR" startAt="5"/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jeder Arbeitnehmer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Zugang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zu den ihn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persönlich betreffenden Angaben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in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der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Liste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hat;</a:t>
            </a:r>
          </a:p>
          <a:p>
            <a:pPr>
              <a:spcBef>
                <a:spcPts val="546"/>
              </a:spcBef>
              <a:defRPr/>
            </a:pPr>
            <a:r>
              <a:rPr lang="de-DE" sz="1400" i="1" dirty="0">
                <a:solidFill>
                  <a:srgbClr val="000000"/>
                </a:solidFill>
                <a:latin typeface="Arial" charset="0"/>
              </a:rPr>
              <a:t>Artikel 15 Aufbewahrung der Unterlagen</a:t>
            </a:r>
          </a:p>
          <a:p>
            <a:pPr>
              <a:defRPr/>
            </a:pPr>
            <a:r>
              <a:rPr lang="de-DE" sz="1200" b="0" dirty="0">
                <a:solidFill>
                  <a:srgbClr val="555555"/>
                </a:solidFill>
                <a:latin typeface="Arial" charset="0"/>
              </a:rPr>
              <a:t>(1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)  Die in Artikel 12 Buchstabe c)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genannte Liste  …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sind nach Ende der Exposition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… mindestens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vierzig Jahre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lang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 aufzubewahren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>
              <a:defRPr/>
            </a:pPr>
            <a:r>
              <a:rPr lang="de-DE" sz="1200" b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(2) 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Stellt das Unternehmen seine Tätigkeit ein, so sind diese Unterlagen  … der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zuständigen Behörde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zur Verfügung zu stellen.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17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60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/>
              <a:t>Rechtsgrundlage in EG-Richtlinie 2004/37/EG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b="0" i="1" dirty="0">
                <a:solidFill>
                  <a:schemeClr val="tx1"/>
                </a:solidFill>
              </a:rPr>
              <a:t>Artikel 12 Unterrichtung der Arbeitnehmer</a:t>
            </a:r>
          </a:p>
          <a:p>
            <a:pPr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c)   der Arbeitgeber eine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aktualisierte Liste der Arbeitnehmer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führt,  …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…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unter Angabe der Exposition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, der sie möglicherweise ausgesetzt waren;</a:t>
            </a:r>
          </a:p>
          <a:p>
            <a:pPr marL="415990" indent="-415990">
              <a:buFontTx/>
              <a:buAutoNum type="alphaLcParenR" startAt="5"/>
              <a:defRPr/>
            </a:pP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jeder Arbeitnehmer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Zugang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zu den ihn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persönlich betreffenden Angaben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in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der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Liste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hat;</a:t>
            </a:r>
          </a:p>
          <a:p>
            <a:pPr>
              <a:spcBef>
                <a:spcPts val="546"/>
              </a:spcBef>
              <a:defRPr/>
            </a:pPr>
            <a:r>
              <a:rPr lang="de-DE" sz="1400" i="1" dirty="0">
                <a:solidFill>
                  <a:srgbClr val="000000"/>
                </a:solidFill>
                <a:latin typeface="Arial" charset="0"/>
              </a:rPr>
              <a:t>Artikel 15 Aufbewahrung der Unterlagen</a:t>
            </a:r>
          </a:p>
          <a:p>
            <a:pPr>
              <a:defRPr/>
            </a:pPr>
            <a:r>
              <a:rPr lang="de-DE" sz="1200" b="0" dirty="0">
                <a:solidFill>
                  <a:srgbClr val="555555"/>
                </a:solidFill>
                <a:latin typeface="Arial" charset="0"/>
              </a:rPr>
              <a:t>(1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)  Die in Artikel 12 Buchstabe c)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genannte Liste  …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sind nach Ende der Exposition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… mindestens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vierzig Jahre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lang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 aufzubewahren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>
              <a:defRPr/>
            </a:pPr>
            <a:r>
              <a:rPr lang="de-DE" sz="1200" b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(2) 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Stellt das Unternehmen seine Tätigkeit ein, so sind diese Unterlagen  … der </a:t>
            </a:r>
            <a:br>
              <a:rPr lang="de-DE" sz="1200" b="0" dirty="0">
                <a:solidFill>
                  <a:srgbClr val="000000"/>
                </a:solidFill>
                <a:latin typeface="Arial" charset="0"/>
              </a:rPr>
            </a:b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de-DE" sz="1200" dirty="0">
                <a:solidFill>
                  <a:srgbClr val="000000"/>
                </a:solidFill>
                <a:latin typeface="Arial" charset="0"/>
              </a:rPr>
              <a:t>zuständigen Behörde </a:t>
            </a:r>
            <a:r>
              <a:rPr lang="de-DE" sz="1200" b="0" dirty="0">
                <a:solidFill>
                  <a:srgbClr val="000000"/>
                </a:solidFill>
                <a:latin typeface="Arial" charset="0"/>
              </a:rPr>
              <a:t>zur Verfügung zu stellen.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67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310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82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4F243-FAD7-42C4-8249-53680DCEC99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9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BG 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000"/>
            <a:ext cx="9144000" cy="772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</p:pic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099345" y="4659982"/>
            <a:ext cx="6408712" cy="21567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fld id="{27D5B31F-3D3B-4B2B-9AAE-08FC4245E526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white">
          <a:xfrm>
            <a:off x="2098675" y="4083918"/>
            <a:ext cx="6409382" cy="54006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98675" y="2787774"/>
            <a:ext cx="6409382" cy="1223274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bearbeiten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098675" y="1491630"/>
            <a:ext cx="6407150" cy="1102519"/>
          </a:xfrm>
        </p:spPr>
        <p:txBody>
          <a:bodyPr lIns="0" tIns="0" rIns="0" bIns="0" anchor="b">
            <a:noAutofit/>
          </a:bodyPr>
          <a:lstStyle>
            <a:lvl1pPr>
              <a:defRPr sz="3400"/>
            </a:lvl1pPr>
          </a:lstStyle>
          <a:p>
            <a:r>
              <a:rPr lang="de-DE" dirty="0"/>
              <a:t>Titel bearbeiten 34 </a:t>
            </a:r>
            <a:r>
              <a:rPr lang="de-DE" dirty="0" err="1"/>
              <a:t>pt</a:t>
            </a:r>
            <a:endParaRPr lang="de-DE" dirty="0"/>
          </a:p>
        </p:txBody>
      </p:sp>
      <p:pic>
        <p:nvPicPr>
          <p:cNvPr id="8" name="BGBAU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538"/>
            <a:ext cx="9144000" cy="1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0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oßforma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50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C780-1C45-4E0B-9BA2-6031ADB33E55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306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F6C0F3BA-DA44-C14F-BC26-E331C475E371}"/>
              </a:ext>
            </a:extLst>
          </p:cNvPr>
          <p:cNvSpPr/>
          <p:nvPr userDrawn="1"/>
        </p:nvSpPr>
        <p:spPr>
          <a:xfrm>
            <a:off x="0" y="4731544"/>
            <a:ext cx="9144000" cy="411956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859B07-AF76-FC43-A31F-25F8413AC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33" y="870347"/>
            <a:ext cx="7831932" cy="390527"/>
          </a:xfrm>
        </p:spPr>
        <p:txBody>
          <a:bodyPr lIns="0" tIns="0" anchor="t" anchorCtr="0">
            <a:noAutofit/>
          </a:bodyPr>
          <a:lstStyle>
            <a:lvl1pPr>
              <a:defRPr sz="2100" b="1" i="0" baseline="0">
                <a:solidFill>
                  <a:srgbClr val="004994"/>
                </a:solidFill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63BDCA97-09D9-FF46-86B2-F7B12C88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A3B0310-FA6C-7946-85B6-E154E10A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10D956E-863E-4986-A37F-6167BBBF365B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24940C1-6E0B-F74C-B89E-E6C5AD49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4818650-A180-1C48-8C74-63F02CA6D1B9}"/>
              </a:ext>
            </a:extLst>
          </p:cNvPr>
          <p:cNvCxnSpPr/>
          <p:nvPr userDrawn="1"/>
        </p:nvCxnSpPr>
        <p:spPr>
          <a:xfrm>
            <a:off x="0" y="572246"/>
            <a:ext cx="9144000" cy="0"/>
          </a:xfrm>
          <a:prstGeom prst="line">
            <a:avLst/>
          </a:prstGeom>
          <a:ln w="25400">
            <a:solidFill>
              <a:srgbClr val="00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1DF8952-5A06-D34A-9B54-84ADB6D146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/>
        <p:txBody>
          <a:bodyPr t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Hier steht ein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03350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BG BAU mit HGF-Beteilig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000"/>
            <a:ext cx="9144000" cy="772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</p:pic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2099345" y="4659982"/>
            <a:ext cx="6408712" cy="21567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fld id="{8FE7770E-D9D3-4A3E-96FA-2BA395B55B87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98675" y="4083918"/>
            <a:ext cx="6409382" cy="54006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98675" y="2787774"/>
            <a:ext cx="6409382" cy="1223274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oder Anlass</a:t>
            </a:r>
            <a:br>
              <a:rPr lang="de-DE" dirty="0"/>
            </a:br>
            <a:r>
              <a:rPr lang="de-DE" dirty="0"/>
              <a:t>Dauer</a:t>
            </a:r>
            <a:br>
              <a:rPr lang="de-DE" dirty="0"/>
            </a:br>
            <a:r>
              <a:rPr lang="de-DE" dirty="0" err="1"/>
              <a:t>Dok</a:t>
            </a:r>
            <a:r>
              <a:rPr lang="de-DE" dirty="0"/>
              <a:t> Nr.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098675" y="1491630"/>
            <a:ext cx="6407150" cy="1102519"/>
          </a:xfrm>
        </p:spPr>
        <p:txBody>
          <a:bodyPr lIns="0" tIns="0" rIns="0" bIns="0" anchor="b">
            <a:noAutofit/>
          </a:bodyPr>
          <a:lstStyle>
            <a:lvl1pPr>
              <a:defRPr sz="3400"/>
            </a:lvl1pPr>
          </a:lstStyle>
          <a:p>
            <a:r>
              <a:rPr lang="de-DE" dirty="0"/>
              <a:t>Titel - Thema</a:t>
            </a:r>
          </a:p>
        </p:txBody>
      </p:sp>
      <p:pic>
        <p:nvPicPr>
          <p:cNvPr id="8" name="BGBAU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0339" cy="14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5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AS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000"/>
            <a:ext cx="9144000" cy="772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</p:pic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2099345" y="4659982"/>
            <a:ext cx="6408712" cy="21567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fld id="{8A9AA34E-B9E2-43C2-9EAF-152383368AB1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98675" y="4083918"/>
            <a:ext cx="6409382" cy="54006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98675" y="2787774"/>
            <a:ext cx="6409382" cy="1223274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bearbeiten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098675" y="1491630"/>
            <a:ext cx="6407150" cy="1102519"/>
          </a:xfrm>
        </p:spPr>
        <p:txBody>
          <a:bodyPr lIns="0" tIns="0" rIns="0" bIns="0" anchor="b">
            <a:noAutofit/>
          </a:bodyPr>
          <a:lstStyle>
            <a:lvl1pPr>
              <a:defRPr sz="3400"/>
            </a:lvl1pPr>
          </a:lstStyle>
          <a:p>
            <a:r>
              <a:rPr lang="de-DE" dirty="0"/>
              <a:t>Titel bearbeiten 34 </a:t>
            </a:r>
            <a:r>
              <a:rPr lang="de-DE" dirty="0" err="1"/>
              <a:t>pt</a:t>
            </a:r>
            <a:endParaRPr lang="de-DE" dirty="0"/>
          </a:p>
        </p:txBody>
      </p:sp>
      <p:pic>
        <p:nvPicPr>
          <p:cNvPr id="8" name="ASD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0339" cy="14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60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_ASD mit HGF-Beteilig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000"/>
            <a:ext cx="9144000" cy="772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</p:pic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2099345" y="4659982"/>
            <a:ext cx="6408712" cy="21567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fld id="{EAD637D2-C83A-43D0-B775-3AEE7FB3F8DD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98675" y="4083918"/>
            <a:ext cx="6409382" cy="54006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98675" y="2787774"/>
            <a:ext cx="6409382" cy="1223274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oder Anlass</a:t>
            </a:r>
            <a:br>
              <a:rPr lang="de-DE" dirty="0"/>
            </a:br>
            <a:r>
              <a:rPr lang="de-DE" dirty="0"/>
              <a:t>Dauer</a:t>
            </a:r>
            <a:br>
              <a:rPr lang="de-DE" dirty="0"/>
            </a:br>
            <a:r>
              <a:rPr lang="de-DE" dirty="0" err="1"/>
              <a:t>Dok</a:t>
            </a:r>
            <a:r>
              <a:rPr lang="de-DE" dirty="0"/>
              <a:t> Nr.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098675" y="1491630"/>
            <a:ext cx="6407150" cy="1102519"/>
          </a:xfrm>
        </p:spPr>
        <p:txBody>
          <a:bodyPr lIns="0" tIns="0" rIns="0" bIns="0" anchor="b">
            <a:noAutofit/>
          </a:bodyPr>
          <a:lstStyle>
            <a:lvl1pPr>
              <a:defRPr sz="3400"/>
            </a:lvl1pPr>
          </a:lstStyle>
          <a:p>
            <a:r>
              <a:rPr lang="de-DE" dirty="0"/>
              <a:t>Titel - Thema</a:t>
            </a:r>
          </a:p>
        </p:txBody>
      </p:sp>
      <p:pic>
        <p:nvPicPr>
          <p:cNvPr id="14" name="ASD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0339" cy="14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5C375D1A-F0EA-4B09-B600-22F27B44311B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31990"/>
            <a:ext cx="8218800" cy="3600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 sz="2200"/>
            </a:lvl2pPr>
            <a:lvl3pPr marL="900000" indent="-270000">
              <a:spcBef>
                <a:spcPts val="0"/>
              </a:spcBef>
              <a:defRPr/>
            </a:lvl3pPr>
            <a:lvl4pPr marL="1152000" indent="-268288">
              <a:spcBef>
                <a:spcPts val="0"/>
              </a:spcBef>
              <a:defRPr/>
            </a:lvl4pPr>
            <a:lvl5pPr marL="1440000">
              <a:spcBef>
                <a:spcPts val="0"/>
              </a:spcBef>
              <a:defRPr/>
            </a:lvl5pPr>
          </a:lstStyle>
          <a:p>
            <a:pPr lvl="0"/>
            <a:r>
              <a:rPr lang="de-DE" dirty="0"/>
              <a:t>Text bearbeiten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22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20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16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CB0B5E33-FD6E-4A14-8D0A-0C3990F16ED2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8000" y="1130400"/>
            <a:ext cx="3960000" cy="3600399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spcBef>
                <a:spcPts val="0"/>
              </a:spcBef>
              <a:defRPr sz="2200"/>
            </a:lvl2pPr>
            <a:lvl3pPr marL="900000" indent="-270000">
              <a:spcBef>
                <a:spcPts val="0"/>
              </a:spcBef>
              <a:defRPr sz="2000"/>
            </a:lvl3pPr>
            <a:lvl4pPr marL="1152000" indent="-268288">
              <a:spcBef>
                <a:spcPts val="0"/>
              </a:spcBef>
              <a:defRPr sz="2000"/>
            </a:lvl4pPr>
            <a:lvl5pPr marL="1440000">
              <a:spcBef>
                <a:spcPts val="0"/>
              </a:spcBef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22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20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1130400"/>
            <a:ext cx="3960000" cy="3600399"/>
          </a:xfrm>
        </p:spPr>
        <p:txBody>
          <a:bodyPr/>
          <a:lstStyle>
            <a:lvl1pPr>
              <a:defRPr sz="2400"/>
            </a:lvl1pPr>
            <a:lvl2pPr>
              <a:spcBef>
                <a:spcPts val="0"/>
              </a:spcBef>
              <a:defRPr sz="2200"/>
            </a:lvl2pPr>
            <a:lvl3pPr marL="900000" indent="-270000">
              <a:spcBef>
                <a:spcPts val="0"/>
              </a:spcBef>
              <a:defRPr sz="2000"/>
            </a:lvl3pPr>
            <a:lvl4pPr marL="1170000">
              <a:spcBef>
                <a:spcPts val="0"/>
              </a:spcBef>
              <a:defRPr sz="2000"/>
            </a:lvl4pPr>
            <a:lvl5pPr marL="1440000">
              <a:spcBef>
                <a:spcPts val="0"/>
              </a:spcBef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22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20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991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5"/>
          </p:nvPr>
        </p:nvSpPr>
        <p:spPr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3F8B8DEA-32FC-42A4-A644-EB313D9E9E76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4716016" y="1563638"/>
            <a:ext cx="3960000" cy="3168351"/>
          </a:xfrm>
          <a:noFill/>
          <a:ln>
            <a:solidFill>
              <a:schemeClr val="accent1"/>
            </a:solidFill>
          </a:ln>
        </p:spPr>
        <p:txBody>
          <a:bodyPr lIns="0" tIns="0" rIns="0" bIns="0"/>
          <a:lstStyle>
            <a:lvl1pPr marL="342900" indent="-270000"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 22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8000" y="1563639"/>
            <a:ext cx="3960000" cy="3168351"/>
          </a:xfrm>
          <a:noFill/>
          <a:ln>
            <a:solidFill>
              <a:schemeClr val="accent1"/>
            </a:solidFill>
          </a:ln>
        </p:spPr>
        <p:txBody>
          <a:bodyPr lIns="0" tIns="0" rIns="0" bIns="0"/>
          <a:lstStyle>
            <a:lvl1pPr marL="342900" indent="-270000">
              <a:spcBef>
                <a:spcPts val="0"/>
              </a:spcBef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 22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Text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716016" y="1051104"/>
            <a:ext cx="3960000" cy="432000"/>
          </a:xfr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2000" indent="0"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313" y="1051104"/>
            <a:ext cx="3960000" cy="432000"/>
          </a:xfr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2000" indent="0"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43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nachw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2"/>
          </p:nvPr>
        </p:nvSpPr>
        <p:spPr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29670187-7C61-4333-9BAA-6662331C3848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1" name="Inhaltsplatzhalter 5"/>
          <p:cNvSpPr>
            <a:spLocks noGrp="1"/>
          </p:cNvSpPr>
          <p:nvPr>
            <p:ph sz="quarter" idx="17"/>
          </p:nvPr>
        </p:nvSpPr>
        <p:spPr>
          <a:xfrm>
            <a:off x="4645223" y="1779761"/>
            <a:ext cx="3959225" cy="2952229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/>
            </a:lvl1pPr>
            <a:lvl2pPr marL="703262" indent="-342900">
              <a:buFont typeface="Arial" panose="020B0604020202020204" pitchFamily="34" charset="0"/>
              <a:buChar char="©"/>
              <a:defRPr sz="2000"/>
            </a:lvl2pPr>
            <a:lvl3pPr marL="972900" indent="-342900">
              <a:buFont typeface="Arial" panose="020B0604020202020204" pitchFamily="34" charset="0"/>
              <a:buChar char="©"/>
              <a:defRPr/>
            </a:lvl3pPr>
            <a:lvl4pPr marL="1226612" indent="-342900">
              <a:buFont typeface="Arial" panose="020B0604020202020204" pitchFamily="34" charset="0"/>
              <a:buChar char="©"/>
              <a:defRPr sz="1800"/>
            </a:lvl4pPr>
            <a:lvl5pPr marL="1514612" indent="-342900">
              <a:buFont typeface="Arial" panose="020B0604020202020204" pitchFamily="34" charset="0"/>
              <a:buChar char="©"/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468313" y="1779760"/>
            <a:ext cx="3959225" cy="2952229"/>
          </a:xfr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 sz="1800"/>
            </a:lvl1pPr>
            <a:lvl2pPr marL="703262" indent="-342900">
              <a:buFont typeface="Arial" panose="020B0604020202020204" pitchFamily="34" charset="0"/>
              <a:buChar char="©"/>
              <a:defRPr sz="2000"/>
            </a:lvl2pPr>
            <a:lvl3pPr marL="972900" indent="-342900">
              <a:buFont typeface="Arial" panose="020B0604020202020204" pitchFamily="34" charset="0"/>
              <a:buChar char="©"/>
              <a:defRPr/>
            </a:lvl3pPr>
            <a:lvl4pPr marL="1226612" indent="-342900">
              <a:buFont typeface="Arial" panose="020B0604020202020204" pitchFamily="34" charset="0"/>
              <a:buChar char="©"/>
              <a:defRPr sz="1800"/>
            </a:lvl4pPr>
            <a:lvl5pPr marL="1514612" indent="-342900">
              <a:buFont typeface="Arial" panose="020B0604020202020204" pitchFamily="34" charset="0"/>
              <a:buChar char="©"/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468313" y="843558"/>
            <a:ext cx="8135937" cy="720080"/>
          </a:xfrm>
        </p:spPr>
        <p:txBody>
          <a:bodyPr/>
          <a:lstStyle>
            <a:lvl1pPr marL="0" indent="0" algn="l">
              <a:buFontTx/>
              <a:buNone/>
              <a:defRPr sz="2400"/>
            </a:lvl1pPr>
          </a:lstStyle>
          <a:p>
            <a:pPr lvl="0"/>
            <a:r>
              <a:rPr lang="de-DE" sz="1600" b="0">
                <a:solidFill>
                  <a:schemeClr val="accent1"/>
                </a:solidFill>
              </a:rPr>
              <a:t>Mastertextformat bearbeiten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153051"/>
            <a:ext cx="6480000" cy="6184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Überschrift 28 </a:t>
            </a:r>
            <a:r>
              <a:rPr lang="de-DE" dirty="0" err="1"/>
              <a:t>pt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1583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D518CDEE-9C19-4DC9-857E-EF00F8DED32A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68315" y="4137925"/>
            <a:ext cx="8218487" cy="59406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 bearbeiten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68315" y="1131590"/>
            <a:ext cx="8218487" cy="2952328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 auf Symbol hinzufügen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17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804038"/>
            <a:ext cx="9144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white">
          <a:xfrm>
            <a:off x="7668344" y="4832573"/>
            <a:ext cx="1018456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31D57D1F-A3B1-42F3-BC7D-8AAC7924F69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 bwMode="white">
          <a:xfrm>
            <a:off x="6300192" y="4832573"/>
            <a:ext cx="129614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9DCA2099-2726-4F44-B78D-44E1F7820350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white">
          <a:xfrm>
            <a:off x="467544" y="4832573"/>
            <a:ext cx="5616624" cy="270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11" name="Log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-20538"/>
            <a:ext cx="9143244" cy="75584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000" y="1131888"/>
            <a:ext cx="8218800" cy="3600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bearbeiten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22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20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20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20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Überschrift 28 </a:t>
            </a:r>
            <a:r>
              <a:rPr lang="de-DE" dirty="0" err="1"/>
              <a:t>pt</a:t>
            </a:r>
            <a:r>
              <a:rPr lang="de-DE" dirty="0"/>
              <a:t> bearbeiten mit 3xKlick</a:t>
            </a:r>
          </a:p>
        </p:txBody>
      </p:sp>
    </p:spTree>
    <p:extLst>
      <p:ext uri="{BB962C8B-B14F-4D97-AF65-F5344CB8AC3E}">
        <p14:creationId xmlns:p14="http://schemas.microsoft.com/office/powerpoint/2010/main" val="426896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2" r:id="rId11"/>
    <p:sldLayoutId id="2147484013" r:id="rId12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•"/>
        <a:defRPr kumimoji="0" sz="2400" b="0" kern="1200">
          <a:solidFill>
            <a:schemeClr val="accent1"/>
          </a:solidFill>
          <a:latin typeface="Arial"/>
          <a:ea typeface="+mn-ea"/>
          <a:cs typeface="+mn-cs"/>
        </a:defRPr>
      </a:lvl1pPr>
      <a:lvl2pPr marL="628650" marR="0" indent="-268288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Arial" pitchFamily="34" charset="0"/>
        <a:buChar char="•"/>
        <a:tabLst/>
        <a:defRPr kumimoji="0" sz="2200" b="0" kern="1200" baseline="0">
          <a:solidFill>
            <a:schemeClr val="accent1"/>
          </a:solidFill>
          <a:latin typeface="Arial"/>
          <a:ea typeface="+mn-ea"/>
          <a:cs typeface="+mn-cs"/>
        </a:defRPr>
      </a:lvl2pPr>
      <a:lvl3pPr marL="900000" marR="0" indent="-27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Arial" pitchFamily="34" charset="0"/>
        <a:buChar char="•"/>
        <a:tabLst/>
        <a:defRPr kumimoji="0" sz="2000" kern="1200">
          <a:solidFill>
            <a:schemeClr val="accent1"/>
          </a:solidFill>
          <a:latin typeface="Arial"/>
          <a:ea typeface="+mn-ea"/>
          <a:cs typeface="+mn-cs"/>
        </a:defRPr>
      </a:lvl3pPr>
      <a:lvl4pPr marL="1152000" marR="0" indent="-268288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itchFamily="34" charset="0"/>
        <a:buChar char="•"/>
        <a:tabLst/>
        <a:defRPr kumimoji="0" sz="2000" kern="1200">
          <a:solidFill>
            <a:schemeClr val="accent1"/>
          </a:solidFill>
          <a:latin typeface="Arial"/>
          <a:ea typeface="+mn-ea"/>
          <a:cs typeface="+mn-cs"/>
        </a:defRPr>
      </a:lvl4pPr>
      <a:lvl5pPr marL="1440000" marR="0" indent="-268288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kumimoji="0" sz="2000" kern="1200">
          <a:solidFill>
            <a:schemeClr val="accent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11" Type="http://schemas.openxmlformats.org/officeDocument/2006/relationships/image" Target="../media/image33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hyperlink" Target="http://www.bgbau.de/Z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zed@bgbau.d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1ED3FCC-4628-4304-B5AB-592469CDBA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816C1C-23A8-4F64-9902-A690B47E7520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11A9D21-AC2C-4F2A-86BD-322258106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8675" y="1491630"/>
            <a:ext cx="6407150" cy="1633170"/>
          </a:xfrm>
        </p:spPr>
        <p:txBody>
          <a:bodyPr/>
          <a:lstStyle/>
          <a:p>
            <a:r>
              <a:rPr lang="de-DE" sz="2800" dirty="0"/>
              <a:t>Die ZED </a:t>
            </a:r>
            <a:br>
              <a:rPr lang="de-DE" sz="2800" dirty="0"/>
            </a:br>
            <a:r>
              <a:rPr lang="de-DE" sz="2800" dirty="0"/>
              <a:t>und die neue GefStoffV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B44BA9-A650-BAAF-0557-A1653D66D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05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FE0131E-4C03-EE59-4CB4-18480BBFA2E7}"/>
              </a:ext>
            </a:extLst>
          </p:cNvPr>
          <p:cNvSpPr/>
          <p:nvPr/>
        </p:nvSpPr>
        <p:spPr>
          <a:xfrm>
            <a:off x="602513" y="2849526"/>
            <a:ext cx="7831932" cy="14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519998-5227-C7EA-6E29-10B6A889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Gesetzlicher Hintergrund</a:t>
            </a:r>
          </a:p>
        </p:txBody>
      </p:sp>
      <p:sp>
        <p:nvSpPr>
          <p:cNvPr id="80" name="Fußzeilenplatzhalter 79">
            <a:extLst>
              <a:ext uri="{FF2B5EF4-FFF2-40B4-BE49-F238E27FC236}">
                <a16:creationId xmlns:a16="http://schemas.microsoft.com/office/drawing/2014/main" id="{2352D50A-DD0E-BD02-568B-07C7217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ZED und neue GefStoffV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E5DAE5-433F-C79A-8073-7066763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B693-C425-496C-A722-0E223C750DCA}" type="datetime1">
              <a:rPr lang="de-DE" smtClean="0"/>
              <a:t>05.05.2025</a:t>
            </a:fld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4B30812-98CC-CF03-ED6E-A255A1BAB494}"/>
              </a:ext>
            </a:extLst>
          </p:cNvPr>
          <p:cNvSpPr/>
          <p:nvPr/>
        </p:nvSpPr>
        <p:spPr>
          <a:xfrm>
            <a:off x="4097079" y="3033824"/>
            <a:ext cx="3735572" cy="11412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Übertragbar an die ZED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4E45424-0F50-99FD-1C9D-A54602FB0A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33175" indent="0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de-DE" sz="2100" b="1" i="1" dirty="0">
                <a:solidFill>
                  <a:srgbClr val="004993"/>
                </a:solidFill>
              </a:rPr>
              <a:t>§ 10a Abs. (3)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Dokumentationspflicht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Archivierungspflicht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Aushändigungspflicht</a:t>
            </a:r>
            <a:endParaRPr lang="de-DE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56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142BEF2-8CA9-413D-816D-391C578576B0}"/>
              </a:ext>
            </a:extLst>
          </p:cNvPr>
          <p:cNvSpPr/>
          <p:nvPr/>
        </p:nvSpPr>
        <p:spPr>
          <a:xfrm>
            <a:off x="7042067" y="729879"/>
            <a:ext cx="1840676" cy="3678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5ADF62-EE55-457A-AAE4-2D04C5BE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053051"/>
            <a:ext cx="6574067" cy="3678939"/>
          </a:xfrm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</a:rPr>
              <a:t>DGUV hat für </a:t>
            </a:r>
            <a:r>
              <a:rPr lang="de-DE" sz="1600" b="1" dirty="0">
                <a:solidFill>
                  <a:schemeClr val="tx2"/>
                </a:solidFill>
              </a:rPr>
              <a:t>alle UVT </a:t>
            </a:r>
            <a:r>
              <a:rPr lang="de-DE" sz="1600" dirty="0">
                <a:solidFill>
                  <a:schemeClr val="tx1"/>
                </a:solidFill>
              </a:rPr>
              <a:t>die</a:t>
            </a:r>
            <a:r>
              <a:rPr lang="de-DE" sz="1600" dirty="0"/>
              <a:t> </a:t>
            </a:r>
            <a:r>
              <a:rPr lang="de-DE" sz="1600" b="1" dirty="0">
                <a:solidFill>
                  <a:schemeClr val="tx2"/>
                </a:solidFill>
              </a:rPr>
              <a:t>Z</a:t>
            </a:r>
            <a:r>
              <a:rPr lang="de-DE" sz="1600" b="1" dirty="0">
                <a:solidFill>
                  <a:schemeClr val="accent4"/>
                </a:solidFill>
              </a:rPr>
              <a:t>E</a:t>
            </a:r>
            <a:r>
              <a:rPr lang="de-DE" sz="1600" b="1" dirty="0">
                <a:solidFill>
                  <a:schemeClr val="accent2"/>
                </a:solidFill>
              </a:rPr>
              <a:t>D</a:t>
            </a:r>
            <a:r>
              <a:rPr lang="de-DE" sz="1600" dirty="0"/>
              <a:t> </a:t>
            </a:r>
            <a:r>
              <a:rPr lang="de-DE" sz="1600" dirty="0">
                <a:solidFill>
                  <a:schemeClr val="tx1"/>
                </a:solidFill>
              </a:rPr>
              <a:t>eingerichtet</a:t>
            </a:r>
          </a:p>
          <a:p>
            <a:r>
              <a:rPr lang="de-DE" sz="1600" dirty="0">
                <a:solidFill>
                  <a:schemeClr val="tx1"/>
                </a:solidFill>
              </a:rPr>
              <a:t>Unternehmen können mit ZED ihr Expositionsverzeichnis führen </a:t>
            </a:r>
          </a:p>
          <a:p>
            <a:r>
              <a:rPr lang="de-DE" sz="1600" dirty="0">
                <a:solidFill>
                  <a:schemeClr val="tx1"/>
                </a:solidFill>
              </a:rPr>
              <a:t>somit Aushändigungs- und Aufbewahrungspflicht auf DGUV übertragen</a:t>
            </a: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Informationen werden 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zentral erfasst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und 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40 Jahren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aufbewahrt</a:t>
            </a: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Daten stehen jederzeit zur Verfügung - ganz unabhängig davon, ob ein Betrieb noch existiert</a:t>
            </a: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auf Anfrage können Beschäftigte die sie persönlich betreffenden Daten schriftlich erhalten</a:t>
            </a:r>
          </a:p>
          <a:p>
            <a:pPr marL="0" indent="0">
              <a:buNone/>
            </a:pPr>
            <a:endParaRPr lang="de-DE" sz="1600" dirty="0"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392190-D0D3-4D6B-AE50-ABF2F9B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ZED der DGUV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1F4F646-B9BD-4F69-9075-96D5C04CAF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62FD52-34AD-4851-B233-A1DA110A92C8}" type="datetime1">
              <a:rPr lang="de-DE" smtClean="0"/>
              <a:t>05.05.2025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E89009-BECC-4874-BCB3-2C788F88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276" y="829684"/>
            <a:ext cx="1592580" cy="120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32EF25-8ABA-40FF-88AF-FE7EDA63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276" y="1983353"/>
            <a:ext cx="1592580" cy="11734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A0AA74-FA35-401A-943A-8077B6974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76" y="3129402"/>
            <a:ext cx="1592580" cy="11811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5B6521-09F6-414B-A7EB-1A18A5A0C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0EE57A9-437E-E0EB-91B3-90FD01858A70}"/>
              </a:ext>
            </a:extLst>
          </p:cNvPr>
          <p:cNvSpPr/>
          <p:nvPr/>
        </p:nvSpPr>
        <p:spPr>
          <a:xfrm>
            <a:off x="399144" y="4202130"/>
            <a:ext cx="6381800" cy="452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Zweck: Beweissicherung für mögliche BK Verfahren</a:t>
            </a:r>
          </a:p>
        </p:txBody>
      </p:sp>
    </p:spTree>
    <p:extLst>
      <p:ext uri="{BB962C8B-B14F-4D97-AF65-F5344CB8AC3E}">
        <p14:creationId xmlns:p14="http://schemas.microsoft.com/office/powerpoint/2010/main" val="32375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F8D752-23F1-AA76-DE7E-A68B4E22D4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32EE31-1902-452F-950A-167EBA0ACD5A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5B04A-1CFE-4875-EAC5-59CBA4A3A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A8C4CA2-8495-EE59-9204-2C92440FD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632" y="900113"/>
            <a:ext cx="8004631" cy="3825082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19FD0D9-F855-5BCC-5067-2E99E370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Nutzungszahlen der ZED</a:t>
            </a:r>
          </a:p>
        </p:txBody>
      </p:sp>
    </p:spTree>
    <p:extLst>
      <p:ext uri="{BB962C8B-B14F-4D97-AF65-F5344CB8AC3E}">
        <p14:creationId xmlns:p14="http://schemas.microsoft.com/office/powerpoint/2010/main" val="37007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871313-58A5-A0F5-4436-86637931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0192" y="4832573"/>
            <a:ext cx="1296144" cy="27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3A86C0-7ABB-4F75-A170-AF530952D653}" type="datetime1">
              <a:rPr lang="de-DE" smtClean="0"/>
              <a:t>05.05.2025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CDEC4E-212C-45E6-7535-737B8CF65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544" y="4832573"/>
            <a:ext cx="5616624" cy="27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ZED und neue GefStoffV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6BD4E6-A9D2-1DE2-A9AD-74C26A2AB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1130400"/>
            <a:ext cx="3960000" cy="36003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900"/>
              <a:t>(4) Der Arbeitgeber hat den </a:t>
            </a:r>
            <a:r>
              <a:rPr lang="de-DE" sz="1900" b="1"/>
              <a:t>Zugang zu den Daten des Verzeichnisses </a:t>
            </a:r>
            <a:r>
              <a:rPr lang="de-DE" sz="1900"/>
              <a:t>nach Absatz 1 zu ermöglichen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de-DE" sz="1900"/>
              <a:t>Der Ärztin oder dem Arzt nach §7 Absatz 1 der Verordnung zur arbeitsmedizinischen Vorsorge 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de-DE" sz="1900"/>
              <a:t>Den betroffenen Beschäftigten, soweit die Daten sie betreffen</a:t>
            </a:r>
          </a:p>
          <a:p>
            <a:pPr>
              <a:lnSpc>
                <a:spcPct val="90000"/>
              </a:lnSpc>
              <a:buAutoNum type="arabicPeriod"/>
            </a:pPr>
            <a:r>
              <a:rPr lang="de-DE" sz="1900"/>
              <a:t>Der Vertretung der Beschäftigten, soweit es sich nicht um personenbezogene Daten handelt</a:t>
            </a:r>
          </a:p>
        </p:txBody>
      </p:sp>
      <p:pic>
        <p:nvPicPr>
          <p:cNvPr id="8" name="Grafik 7" descr="Ein Bild, das Text, Computer, Eingabegerät, Computertastatur enthält.&#10;&#10;KI-generierte Inhalte können fehlerhaft sein.">
            <a:extLst>
              <a:ext uri="{FF2B5EF4-FFF2-40B4-BE49-F238E27FC236}">
                <a16:creationId xmlns:a16="http://schemas.microsoft.com/office/drawing/2014/main" id="{1872922E-F655-43DF-9921-BE582B90F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14899"/>
            <a:ext cx="3960000" cy="2831400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430497C-734B-E6AF-542D-AD48BE3BC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900000"/>
          </a:xfrm>
        </p:spPr>
        <p:txBody>
          <a:bodyPr anchor="t">
            <a:normAutofit/>
          </a:bodyPr>
          <a:lstStyle/>
          <a:p>
            <a:r>
              <a:rPr lang="de-DE" dirty="0"/>
              <a:t>Angaben zu Unternehmen und Person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D6C0AA-1D6B-59CD-09D2-37D5ACA1B0EC}"/>
              </a:ext>
            </a:extLst>
          </p:cNvPr>
          <p:cNvSpPr txBox="1"/>
          <p:nvPr/>
        </p:nvSpPr>
        <p:spPr>
          <a:xfrm>
            <a:off x="4716002" y="4100078"/>
            <a:ext cx="24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 err="1">
                <a:solidFill>
                  <a:srgbClr val="000000"/>
                </a:solidFill>
                <a:effectLst/>
                <a:latin typeface="CustomFont"/>
              </a:rPr>
              <a:t>momius</a:t>
            </a:r>
            <a:r>
              <a:rPr lang="de-DE" sz="1000" b="0" i="0" dirty="0">
                <a:solidFill>
                  <a:srgbClr val="000000"/>
                </a:solidFill>
                <a:effectLst/>
                <a:latin typeface="CustomFont"/>
              </a:rPr>
              <a:t> - stock.adobe.com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7668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05496D-86D5-760F-C2D5-50475D1C16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B9DC3B3-7A2A-4E98-9C38-6F57709FDA8B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0D5126-DAD8-E773-63B8-D9290B776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FBC7B78-923B-152A-F60C-BF53F5BDD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35" y="4459544"/>
            <a:ext cx="8218487" cy="269999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DA738DC-6F54-AD38-BF5B-D22FE3A3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445261"/>
          </a:xfrm>
        </p:spPr>
        <p:txBody>
          <a:bodyPr/>
          <a:lstStyle/>
          <a:p>
            <a:r>
              <a:rPr lang="de-DE" dirty="0"/>
              <a:t>CLP Verordnung (EG Nr. 1272/2008)</a:t>
            </a:r>
            <a:br>
              <a:rPr lang="de-DE" dirty="0"/>
            </a:br>
            <a:br>
              <a:rPr lang="de-DE" dirty="0"/>
            </a:br>
            <a:r>
              <a:rPr lang="de-DE" sz="1800" dirty="0"/>
              <a:t>regelt Einstufung und Kennzeichnung von gefährlichen Stoffen und Gemischen</a:t>
            </a:r>
            <a:br>
              <a:rPr lang="de-DE" sz="1800" dirty="0"/>
            </a:br>
            <a:r>
              <a:rPr lang="de-DE" sz="1800" b="0" dirty="0">
                <a:solidFill>
                  <a:schemeClr val="tx1"/>
                </a:solidFill>
              </a:rPr>
              <a:t>Gefahren: 	chemisch-physikalische Gefahren,			  	</a:t>
            </a:r>
            <a:r>
              <a:rPr lang="de-DE" sz="1800" dirty="0">
                <a:solidFill>
                  <a:schemeClr val="tx1"/>
                </a:solidFill>
              </a:rPr>
              <a:t>Gesundheitsgefahren</a:t>
            </a:r>
            <a:r>
              <a:rPr lang="de-DE" sz="1800" b="0" dirty="0">
                <a:solidFill>
                  <a:schemeClr val="tx1"/>
                </a:solidFill>
              </a:rPr>
              <a:t>, Umweltgefahren, </a:t>
            </a:r>
            <a:br>
              <a:rPr lang="de-DE" sz="1800" b="0" dirty="0">
                <a:solidFill>
                  <a:schemeClr val="tx1"/>
                </a:solidFill>
              </a:rPr>
            </a:br>
            <a:r>
              <a:rPr lang="de-DE" sz="1800" b="0" dirty="0">
                <a:solidFill>
                  <a:schemeClr val="tx1"/>
                </a:solidFill>
              </a:rPr>
              <a:t>		weitere Gefahren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C59059A-7BE2-E3E3-E004-95210EEDEFD3}"/>
              </a:ext>
            </a:extLst>
          </p:cNvPr>
          <p:cNvSpPr/>
          <p:nvPr/>
        </p:nvSpPr>
        <p:spPr>
          <a:xfrm>
            <a:off x="669186" y="3183816"/>
            <a:ext cx="3572541" cy="117269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Keimzellmutagenität</a:t>
            </a:r>
          </a:p>
          <a:p>
            <a:r>
              <a:rPr lang="de-DE" dirty="0" err="1">
                <a:solidFill>
                  <a:schemeClr val="tx1"/>
                </a:solidFill>
              </a:rPr>
              <a:t>Karzinogenität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Reproduktionstoxizität</a:t>
            </a:r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819DAE9-EDBB-861B-1F21-06E199DEA7D3}"/>
              </a:ext>
            </a:extLst>
          </p:cNvPr>
          <p:cNvSpPr/>
          <p:nvPr/>
        </p:nvSpPr>
        <p:spPr>
          <a:xfrm>
            <a:off x="4572000" y="3183816"/>
            <a:ext cx="2712448" cy="117269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M1A, 1B</a:t>
            </a:r>
            <a:r>
              <a:rPr lang="de-DE" dirty="0">
                <a:solidFill>
                  <a:schemeClr val="tx1"/>
                </a:solidFill>
              </a:rPr>
              <a:t>, 2</a:t>
            </a: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K1A, 1B</a:t>
            </a:r>
            <a:r>
              <a:rPr lang="de-DE" dirty="0">
                <a:solidFill>
                  <a:schemeClr val="tx1"/>
                </a:solidFill>
              </a:rPr>
              <a:t>, 2</a:t>
            </a: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R (</a:t>
            </a:r>
            <a:r>
              <a:rPr lang="de-DE" b="1" dirty="0" err="1">
                <a:solidFill>
                  <a:schemeClr val="tx1"/>
                </a:solidFill>
              </a:rPr>
              <a:t>Rf</a:t>
            </a:r>
            <a:r>
              <a:rPr lang="de-DE" b="1" dirty="0">
                <a:solidFill>
                  <a:schemeClr val="tx1"/>
                </a:solidFill>
              </a:rPr>
              <a:t>, </a:t>
            </a:r>
            <a:r>
              <a:rPr lang="de-DE" b="1" dirty="0" err="1">
                <a:solidFill>
                  <a:schemeClr val="tx1"/>
                </a:solidFill>
              </a:rPr>
              <a:t>Rd</a:t>
            </a:r>
            <a:r>
              <a:rPr lang="de-DE" b="1" dirty="0">
                <a:solidFill>
                  <a:schemeClr val="tx1"/>
                </a:solidFill>
              </a:rPr>
              <a:t>) 1A, 1B</a:t>
            </a:r>
            <a:r>
              <a:rPr lang="de-DE" dirty="0">
                <a:solidFill>
                  <a:schemeClr val="tx1"/>
                </a:solidFill>
              </a:rPr>
              <a:t>, 2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18D3CDB-1DC3-C13B-A08B-745C5BC3057C}"/>
              </a:ext>
            </a:extLst>
          </p:cNvPr>
          <p:cNvSpPr/>
          <p:nvPr/>
        </p:nvSpPr>
        <p:spPr>
          <a:xfrm>
            <a:off x="669187" y="2558974"/>
            <a:ext cx="3572540" cy="49507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Gefahrenklassen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D84B85F-388A-6BD7-B1B0-FC77A33FECED}"/>
              </a:ext>
            </a:extLst>
          </p:cNvPr>
          <p:cNvSpPr/>
          <p:nvPr/>
        </p:nvSpPr>
        <p:spPr>
          <a:xfrm>
            <a:off x="4572000" y="2560135"/>
            <a:ext cx="2712448" cy="49507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Gefahrenkategorien</a:t>
            </a:r>
          </a:p>
        </p:txBody>
      </p:sp>
    </p:spTree>
    <p:extLst>
      <p:ext uri="{BB962C8B-B14F-4D97-AF65-F5344CB8AC3E}">
        <p14:creationId xmlns:p14="http://schemas.microsoft.com/office/powerpoint/2010/main" val="421140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Tastatur, Computertastatur, Eingabegerät, peripher enthält.&#10;&#10;KI-generierte Inhalte können fehlerhaft sein.">
            <a:extLst>
              <a:ext uri="{FF2B5EF4-FFF2-40B4-BE49-F238E27FC236}">
                <a16:creationId xmlns:a16="http://schemas.microsoft.com/office/drawing/2014/main" id="{93F0BBE1-675F-32CB-525A-9279706DCE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27025"/>
          <a:stretch/>
        </p:blipFill>
        <p:spPr>
          <a:xfrm>
            <a:off x="648008" y="766916"/>
            <a:ext cx="7715250" cy="3753465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816DA1-96C3-A3AB-A624-E84150B2E0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CE24BC-3BE7-4D4D-8EF1-764E568148CC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00691D-F062-BB6E-B6FA-CEE8D8D4C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C43E4D-FA34-751E-00F4-93CFB5EB1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1" y="1091381"/>
            <a:ext cx="8218800" cy="35843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Reproduktionstoxische Stoffe (CM</a:t>
            </a:r>
            <a:r>
              <a:rPr lang="de-DE" b="1" dirty="0">
                <a:solidFill>
                  <a:schemeClr val="tx1"/>
                </a:solidFill>
              </a:rPr>
              <a:t>R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de-DE" sz="1800" dirty="0">
                <a:solidFill>
                  <a:schemeClr val="tx1"/>
                </a:solidFill>
              </a:rPr>
              <a:t>können zur Beeinträchtigung der männlichen oder weiblichen Fortpflanzungsfunktionen bzw. -fähigkeit führen </a:t>
            </a:r>
          </a:p>
          <a:p>
            <a:pPr lvl="1"/>
            <a:r>
              <a:rPr lang="de-DE" sz="1800" dirty="0">
                <a:solidFill>
                  <a:schemeClr val="tx1"/>
                </a:solidFill>
              </a:rPr>
              <a:t>und Entwicklungsschäden herbeiführen</a:t>
            </a:r>
          </a:p>
          <a:p>
            <a:pPr marL="360362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(vorgeburtlich, nicht vererbbar)</a:t>
            </a:r>
          </a:p>
          <a:p>
            <a:r>
              <a:rPr lang="de-DE" sz="2000" dirty="0">
                <a:solidFill>
                  <a:schemeClr val="tx1"/>
                </a:solidFill>
              </a:rPr>
              <a:t>Fruchtbarkeitsgefährdend R</a:t>
            </a:r>
            <a:r>
              <a:rPr lang="de-DE" sz="1800" baseline="-25000" dirty="0">
                <a:solidFill>
                  <a:schemeClr val="tx1"/>
                </a:solidFill>
              </a:rPr>
              <a:t>F</a:t>
            </a:r>
            <a:r>
              <a:rPr lang="de-DE" sz="2000" dirty="0">
                <a:solidFill>
                  <a:schemeClr val="tx1"/>
                </a:solidFill>
              </a:rPr>
              <a:t>, kann Fruchtbarkeit beeinträchtigen</a:t>
            </a:r>
          </a:p>
          <a:p>
            <a:r>
              <a:rPr lang="de-DE" sz="2000" dirty="0">
                <a:solidFill>
                  <a:schemeClr val="tx1"/>
                </a:solidFill>
              </a:rPr>
              <a:t>Fruchtschädigend R</a:t>
            </a:r>
            <a:r>
              <a:rPr lang="de-DE" sz="2000" baseline="-25000" dirty="0">
                <a:solidFill>
                  <a:schemeClr val="tx1"/>
                </a:solidFill>
              </a:rPr>
              <a:t>D</a:t>
            </a:r>
            <a:r>
              <a:rPr lang="de-DE" sz="2000" dirty="0">
                <a:solidFill>
                  <a:schemeClr val="tx1"/>
                </a:solidFill>
              </a:rPr>
              <a:t> entwicklungsschädigend (kann Kind im Mutterleib schädigen)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1EC7AE7-8A30-2A59-50E1-7BE8F9FD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5" y="220182"/>
            <a:ext cx="6480000" cy="449718"/>
          </a:xfrm>
        </p:spPr>
        <p:txBody>
          <a:bodyPr/>
          <a:lstStyle/>
          <a:p>
            <a:r>
              <a:rPr lang="de-DE" dirty="0"/>
              <a:t>Reproduktionstoxizität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7B1CB1E-B0C3-498B-DF3B-E30B8254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43760" y="2416343"/>
            <a:ext cx="4270990" cy="24768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79F9F16-E862-5CF6-1DFA-FDB48C037202}"/>
              </a:ext>
            </a:extLst>
          </p:cNvPr>
          <p:cNvSpPr txBox="1"/>
          <p:nvPr/>
        </p:nvSpPr>
        <p:spPr>
          <a:xfrm>
            <a:off x="6084168" y="4253473"/>
            <a:ext cx="2386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>
                <a:solidFill>
                  <a:srgbClr val="000000"/>
                </a:solidFill>
                <a:effectLst/>
                <a:latin typeface="CustomFont"/>
              </a:rPr>
              <a:t>Falko Müller-Riesa - stock.adobe.com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7776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816DA1-96C3-A3AB-A624-E84150B2E0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EE2396-212A-4A70-BFA3-7644A4907217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00691D-F062-BB6E-B6FA-CEE8D8D4C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C43E4D-FA34-751E-00F4-93CFB5EB1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669900"/>
            <a:ext cx="8218800" cy="4100573"/>
          </a:xfrm>
        </p:spPr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1EC7AE7-8A30-2A59-50E1-7BE8F9FD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5" y="220182"/>
            <a:ext cx="6480000" cy="449718"/>
          </a:xfrm>
        </p:spPr>
        <p:txBody>
          <a:bodyPr/>
          <a:lstStyle/>
          <a:p>
            <a:r>
              <a:rPr lang="de-DE" dirty="0"/>
              <a:t>Reproduktionstoxizität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E465E80-4938-3EB5-9AB5-FB490E18FB4D}"/>
              </a:ext>
            </a:extLst>
          </p:cNvPr>
          <p:cNvSpPr/>
          <p:nvPr/>
        </p:nvSpPr>
        <p:spPr>
          <a:xfrm>
            <a:off x="563525" y="2957253"/>
            <a:ext cx="2700000" cy="144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Befunde von </a:t>
            </a:r>
            <a:r>
              <a:rPr lang="de-DE" sz="1600" b="1" dirty="0">
                <a:solidFill>
                  <a:schemeClr val="tx1"/>
                </a:solidFill>
              </a:rPr>
              <a:t>Menschen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E8F393-3B2C-DD7F-19B8-C165FD8D264C}"/>
              </a:ext>
            </a:extLst>
          </p:cNvPr>
          <p:cNvSpPr/>
          <p:nvPr/>
        </p:nvSpPr>
        <p:spPr>
          <a:xfrm>
            <a:off x="563525" y="1519911"/>
            <a:ext cx="2700000" cy="144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Stoffe, die beim Menschen </a:t>
            </a:r>
            <a:r>
              <a:rPr lang="de-DE" b="1" dirty="0">
                <a:solidFill>
                  <a:schemeClr val="tx1"/>
                </a:solidFill>
              </a:rPr>
              <a:t>bekanntermaßen</a:t>
            </a:r>
            <a:r>
              <a:rPr lang="de-DE" dirty="0">
                <a:solidFill>
                  <a:schemeClr val="tx1"/>
                </a:solidFill>
              </a:rPr>
              <a:t> reproduktionstoxisch sind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71AE4F3-A707-CD40-20E6-2D17F9AAB045}"/>
              </a:ext>
            </a:extLst>
          </p:cNvPr>
          <p:cNvSpPr/>
          <p:nvPr/>
        </p:nvSpPr>
        <p:spPr>
          <a:xfrm>
            <a:off x="3263525" y="2957985"/>
            <a:ext cx="2700000" cy="144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Geeignete </a:t>
            </a:r>
            <a:r>
              <a:rPr lang="de-DE" sz="1600" b="1" dirty="0">
                <a:solidFill>
                  <a:schemeClr val="tx1"/>
                </a:solidFill>
              </a:rPr>
              <a:t>Langzeit-Tierversuche</a:t>
            </a:r>
            <a:r>
              <a:rPr lang="de-DE" sz="1600" dirty="0">
                <a:solidFill>
                  <a:schemeClr val="tx1"/>
                </a:solidFill>
              </a:rPr>
              <a:t>, sonstige relevante Informationen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F0DA63-7C37-D4B0-827A-514AC64789B1}"/>
              </a:ext>
            </a:extLst>
          </p:cNvPr>
          <p:cNvSpPr/>
          <p:nvPr/>
        </p:nvSpPr>
        <p:spPr>
          <a:xfrm>
            <a:off x="5963525" y="1525089"/>
            <a:ext cx="2700000" cy="144000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Stoffe, die </a:t>
            </a:r>
            <a:r>
              <a:rPr lang="de-DE" b="1" dirty="0">
                <a:solidFill>
                  <a:schemeClr val="tx1"/>
                </a:solidFill>
              </a:rPr>
              <a:t>vermutlich</a:t>
            </a:r>
            <a:r>
              <a:rPr lang="de-DE" dirty="0">
                <a:solidFill>
                  <a:schemeClr val="tx1"/>
                </a:solidFill>
              </a:rPr>
              <a:t> reproduktionstoxisch beim Menschen sind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036DCCC-9375-2FCD-349C-643149D5FF57}"/>
              </a:ext>
            </a:extLst>
          </p:cNvPr>
          <p:cNvSpPr/>
          <p:nvPr/>
        </p:nvSpPr>
        <p:spPr>
          <a:xfrm>
            <a:off x="5963525" y="2955396"/>
            <a:ext cx="2700000" cy="144000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Einige Anhaltspunkte aus Tierversuchen und Befunden an Menschen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26AB387-6A5D-F41B-8C22-0CE1A799D5D4}"/>
              </a:ext>
            </a:extLst>
          </p:cNvPr>
          <p:cNvSpPr/>
          <p:nvPr/>
        </p:nvSpPr>
        <p:spPr>
          <a:xfrm>
            <a:off x="3263525" y="1522500"/>
            <a:ext cx="2700000" cy="144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Stoffe, die </a:t>
            </a:r>
            <a:r>
              <a:rPr lang="de-DE" b="1" dirty="0">
                <a:solidFill>
                  <a:schemeClr val="tx1"/>
                </a:solidFill>
              </a:rPr>
              <a:t>wahrscheinlich</a:t>
            </a:r>
            <a:r>
              <a:rPr lang="de-DE" dirty="0">
                <a:solidFill>
                  <a:schemeClr val="tx1"/>
                </a:solidFill>
              </a:rPr>
              <a:t> beim Menschen reproduktionstoxisch sind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BEE1376-279A-261C-C7B6-8C085DD4C5B0}"/>
              </a:ext>
            </a:extLst>
          </p:cNvPr>
          <p:cNvSpPr/>
          <p:nvPr/>
        </p:nvSpPr>
        <p:spPr>
          <a:xfrm>
            <a:off x="2140360" y="953777"/>
            <a:ext cx="900000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1A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AAE6FEB-2562-DBDF-D7D6-C8570E2D02A8}"/>
              </a:ext>
            </a:extLst>
          </p:cNvPr>
          <p:cNvSpPr/>
          <p:nvPr/>
        </p:nvSpPr>
        <p:spPr>
          <a:xfrm>
            <a:off x="4712720" y="939618"/>
            <a:ext cx="900000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1B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C10E799-ADD3-2CD6-F893-2AA717349BCF}"/>
              </a:ext>
            </a:extLst>
          </p:cNvPr>
          <p:cNvSpPr/>
          <p:nvPr/>
        </p:nvSpPr>
        <p:spPr>
          <a:xfrm>
            <a:off x="7371106" y="939618"/>
            <a:ext cx="900000" cy="360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7B1CB1E-B0C3-498B-DF3B-E30B8254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43760" y="2416343"/>
            <a:ext cx="4270990" cy="2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6469FD-688F-48D2-03F0-582D9F2334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6E6854-9D12-49A5-8538-77C80A8A59D9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378F00-5DC2-49A9-7573-9CFA9EC4F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4E685C5-DA00-F458-C6A7-30C02C8EF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808073"/>
            <a:ext cx="5972619" cy="751369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3BE6025-63A5-6202-A9F4-2FA18562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655023"/>
          </a:xfrm>
        </p:spPr>
        <p:txBody>
          <a:bodyPr/>
          <a:lstStyle/>
          <a:p>
            <a:r>
              <a:rPr lang="de-DE" dirty="0"/>
              <a:t>KMR Stoffe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34EA03-E21A-9D8D-3886-77352F44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43215"/>
            <a:ext cx="6220693" cy="155279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D985756-56AE-0BC4-CE20-F8FA950663C8}"/>
              </a:ext>
            </a:extLst>
          </p:cNvPr>
          <p:cNvSpPr/>
          <p:nvPr/>
        </p:nvSpPr>
        <p:spPr>
          <a:xfrm>
            <a:off x="467543" y="3381153"/>
            <a:ext cx="6975247" cy="137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Inhalt der Liste: CMR-Stoffe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Stoffe aus Anhang VI Tabelle 3 der CLP-Verordnung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TRGS 905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TRGS 906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DF4DB9-D8FE-362A-78AC-3F322EAC0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43403" y="2525992"/>
            <a:ext cx="4086795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5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65120D-B550-6104-A1FC-82B960E8BE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60E6A90-C129-4320-889A-0926F0FFD7A9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01FAE1-C595-1E7E-E009-2EC8AF4D2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F3DAD95-2D4A-FE0E-8ED0-F6DEB4C4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15" y="771750"/>
            <a:ext cx="8218800" cy="360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AGW in TRGS 900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9CCC9EA-9855-B457-FAE5-AF7F90A2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Kohlenstoffmonoxid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0443CB-8AD8-B0FC-EFDA-81B2F3365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98" y="1172304"/>
            <a:ext cx="6248436" cy="170531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74EEC49-BBAE-625E-8305-00CF05E0D8EE}"/>
              </a:ext>
            </a:extLst>
          </p:cNvPr>
          <p:cNvSpPr/>
          <p:nvPr/>
        </p:nvSpPr>
        <p:spPr>
          <a:xfrm>
            <a:off x="5501574" y="2643977"/>
            <a:ext cx="261272" cy="2366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DAB48F-4C93-ABAC-BE7C-EA0258C9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37" y="1841522"/>
            <a:ext cx="4531431" cy="35928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06C7C6-4700-5C87-029F-F423A3EB1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7" y="3926359"/>
            <a:ext cx="6258798" cy="33342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5455F59-C83E-7CFE-11FB-A8E7CFDCE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07" y="3368957"/>
            <a:ext cx="6230219" cy="46679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9FCCD1C-F9ED-FE51-5235-CB4373766C73}"/>
              </a:ext>
            </a:extLst>
          </p:cNvPr>
          <p:cNvSpPr/>
          <p:nvPr/>
        </p:nvSpPr>
        <p:spPr>
          <a:xfrm>
            <a:off x="6768465" y="2986548"/>
            <a:ext cx="2118686" cy="1487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Stoffe, die beim Menschen </a:t>
            </a:r>
            <a:r>
              <a:rPr lang="de-DE" sz="1600" b="1" dirty="0">
                <a:solidFill>
                  <a:schemeClr val="tx1"/>
                </a:solidFill>
              </a:rPr>
              <a:t>bekanntermaßen</a:t>
            </a:r>
            <a:r>
              <a:rPr lang="de-DE" sz="1600" dirty="0">
                <a:solidFill>
                  <a:schemeClr val="tx1"/>
                </a:solidFill>
              </a:rPr>
              <a:t> reproduktionstoxisch sind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FC1AEC0-39A7-BC94-9E67-EAD214EEC3E6}"/>
              </a:ext>
            </a:extLst>
          </p:cNvPr>
          <p:cNvSpPr/>
          <p:nvPr/>
        </p:nvSpPr>
        <p:spPr>
          <a:xfrm>
            <a:off x="7786800" y="2571750"/>
            <a:ext cx="900000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1A</a:t>
            </a:r>
          </a:p>
        </p:txBody>
      </p:sp>
    </p:spTree>
    <p:extLst>
      <p:ext uri="{BB962C8B-B14F-4D97-AF65-F5344CB8AC3E}">
        <p14:creationId xmlns:p14="http://schemas.microsoft.com/office/powerpoint/2010/main" val="2041589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B7F67DB-61BF-4F40-BF77-6253D673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3051"/>
            <a:ext cx="7154883" cy="900000"/>
          </a:xfrm>
        </p:spPr>
        <p:txBody>
          <a:bodyPr/>
          <a:lstStyle/>
          <a:p>
            <a:r>
              <a:rPr lang="de-DE" sz="2400" dirty="0"/>
              <a:t>TRGS 410</a:t>
            </a:r>
            <a:endParaRPr lang="de-DE" sz="2200" b="0" dirty="0">
              <a:solidFill>
                <a:srgbClr val="004994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047232-6F99-4443-B395-E08ACC9D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665" y="1111121"/>
            <a:ext cx="5481638" cy="3533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F7F6B28-999B-4426-BB90-DE07A47CCD09}"/>
              </a:ext>
            </a:extLst>
          </p:cNvPr>
          <p:cNvSpPr/>
          <p:nvPr/>
        </p:nvSpPr>
        <p:spPr>
          <a:xfrm rot="20675401">
            <a:off x="248015" y="1126098"/>
            <a:ext cx="375958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Konkretisierung der </a:t>
            </a:r>
            <a:r>
              <a:rPr lang="de-DE" sz="1600" b="1" dirty="0"/>
              <a:t>Anforderungen</a:t>
            </a:r>
            <a:r>
              <a:rPr lang="de-DE" sz="1600" dirty="0"/>
              <a:t> an das Expositionsverzeichnis</a:t>
            </a:r>
            <a:endParaRPr lang="de-DE" alt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628F3F-AA00-4B40-9A06-3D7E692EDE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53A0DD-DC2D-452A-A90A-CA0026CBF4B5}" type="datetime1">
              <a:rPr lang="de-DE" smtClean="0"/>
              <a:t>05.05.2025</a:t>
            </a:fld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2F36D2F-5D30-4F4F-8298-888EEFE46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13"/>
          <a:stretch/>
        </p:blipFill>
        <p:spPr>
          <a:xfrm>
            <a:off x="2306572" y="1797341"/>
            <a:ext cx="4814411" cy="2287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2283F4-BDBC-488F-A4A5-3F269EC23A7B}"/>
              </a:ext>
            </a:extLst>
          </p:cNvPr>
          <p:cNvSpPr/>
          <p:nvPr/>
        </p:nvSpPr>
        <p:spPr>
          <a:xfrm>
            <a:off x="2389699" y="2801492"/>
            <a:ext cx="4618091" cy="51042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3BB8401-E525-4274-A2F2-64F4222E7611}"/>
              </a:ext>
            </a:extLst>
          </p:cNvPr>
          <p:cNvGrpSpPr/>
          <p:nvPr/>
        </p:nvGrpSpPr>
        <p:grpSpPr>
          <a:xfrm>
            <a:off x="2405508" y="3352838"/>
            <a:ext cx="5382702" cy="963226"/>
            <a:chOff x="2405508" y="3369983"/>
            <a:chExt cx="5382702" cy="96322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1295352-EFD3-494A-8B46-C5D44CEAD7BA}"/>
                </a:ext>
              </a:extLst>
            </p:cNvPr>
            <p:cNvSpPr/>
            <p:nvPr/>
          </p:nvSpPr>
          <p:spPr>
            <a:xfrm>
              <a:off x="2405508" y="3369983"/>
              <a:ext cx="5382702" cy="96322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F84970F-5E9B-4EDF-A2B7-B8280CC30C99}"/>
                </a:ext>
              </a:extLst>
            </p:cNvPr>
            <p:cNvSpPr txBox="1"/>
            <p:nvPr/>
          </p:nvSpPr>
          <p:spPr>
            <a:xfrm>
              <a:off x="2520705" y="3409904"/>
              <a:ext cx="5152308" cy="883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de-DE" sz="1400" b="1" dirty="0"/>
                <a:t>Aufnahmekriterien</a:t>
              </a:r>
              <a:r>
                <a:rPr lang="de-DE" sz="1400" dirty="0"/>
                <a:t>: 	Wann muss ein Beschäftigter in das</a:t>
              </a:r>
              <a:br>
                <a:rPr lang="de-DE" sz="1400" dirty="0"/>
              </a:br>
              <a:r>
                <a:rPr lang="de-DE" sz="1400" dirty="0"/>
                <a:t>		Verzeichnis aufgenommen werden?</a:t>
              </a:r>
            </a:p>
            <a:p>
              <a:pPr marL="0" lvl="1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de-DE" sz="1400" b="1" dirty="0"/>
                <a:t>Inhalt</a:t>
              </a:r>
              <a:r>
                <a:rPr lang="de-DE" sz="1400" dirty="0"/>
                <a:t>: 		Welche Daten müssen erfasst werden?</a:t>
              </a: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2C52EC8-EAC4-4D81-84FE-E741ECF69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5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Büroausstattung, Gerät, Elektronisches Gerät enthält.&#10;&#10;KI-generierte Inhalte können fehlerhaft sein.">
            <a:extLst>
              <a:ext uri="{FF2B5EF4-FFF2-40B4-BE49-F238E27FC236}">
                <a16:creationId xmlns:a16="http://schemas.microsoft.com/office/drawing/2014/main" id="{13214063-3CBE-5E15-A1E3-3D0DB05B9C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59136" y="896254"/>
            <a:ext cx="6937200" cy="355950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8803A4-241E-465E-ADC4-1B153BA5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587B-5378-4EDF-8DE4-C91E0ACAEFC0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C8AC688-D2E6-42F6-9A2F-3609453E4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9200" y="941832"/>
            <a:ext cx="3650400" cy="3788967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de-DE" sz="2000" b="1" dirty="0">
                <a:solidFill>
                  <a:schemeClr val="tx2"/>
                </a:solidFill>
              </a:rPr>
              <a:t>Krebserzeugende Stoffe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600" dirty="0">
                <a:solidFill>
                  <a:schemeClr val="tx1"/>
                </a:solidFill>
              </a:rPr>
              <a:t>Asbest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Quarz- und Holzstäube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Dieselmotoremissionen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PAK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Formaldehyd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Schweißrauche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Metalle (Ni, Co, </a:t>
            </a:r>
            <a:r>
              <a:rPr lang="de-DE" altLang="de-DE" sz="1600" dirty="0" err="1">
                <a:solidFill>
                  <a:schemeClr val="tx1"/>
                </a:solidFill>
              </a:rPr>
              <a:t>Cr</a:t>
            </a:r>
            <a:r>
              <a:rPr lang="de-DE" altLang="de-DE" sz="1600" dirty="0">
                <a:solidFill>
                  <a:schemeClr val="tx1"/>
                </a:solidFill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Benzol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altLang="de-DE" sz="1600" dirty="0">
                <a:solidFill>
                  <a:schemeClr val="tx1"/>
                </a:solidFill>
              </a:rPr>
              <a:t>Aromatische Amine</a:t>
            </a:r>
            <a:endParaRPr lang="de-D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1F256C8-4ACB-4B18-9627-886141468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4416" y="941832"/>
            <a:ext cx="3041984" cy="3788967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de-DE" sz="2000" b="1" dirty="0">
                <a:solidFill>
                  <a:schemeClr val="tx2"/>
                </a:solidFill>
              </a:rPr>
              <a:t>Berufskrankheiten</a:t>
            </a:r>
          </a:p>
          <a:p>
            <a:pPr marL="0" indent="0">
              <a:spcAft>
                <a:spcPts val="1800"/>
              </a:spcAft>
              <a:buNone/>
            </a:pPr>
            <a:endParaRPr lang="de-DE" sz="2000" b="1" dirty="0">
              <a:solidFill>
                <a:schemeClr val="tx2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endParaRPr lang="de-DE" sz="2000" b="1" dirty="0">
              <a:solidFill>
                <a:schemeClr val="tx2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de-DE" sz="2000" dirty="0">
                <a:solidFill>
                  <a:schemeClr val="tx1"/>
                </a:solidFill>
              </a:rPr>
              <a:t>Mehr als 20 Berufskrankheiten sind Krebserkrankungen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AF02106-BEFD-4614-843A-F4C78C73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454425"/>
          </a:xfrm>
        </p:spPr>
        <p:txBody>
          <a:bodyPr/>
          <a:lstStyle/>
          <a:p>
            <a:r>
              <a:rPr lang="de-DE" sz="2400" dirty="0"/>
              <a:t>Beruflich verursachte Krebserkrankungen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E15B429-1102-44CE-AE88-FC99E63D238F}"/>
              </a:ext>
            </a:extLst>
          </p:cNvPr>
          <p:cNvSpPr/>
          <p:nvPr/>
        </p:nvSpPr>
        <p:spPr>
          <a:xfrm>
            <a:off x="3974457" y="1011495"/>
            <a:ext cx="518328" cy="194704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3580E29-484F-4C54-BC91-4B26F8E17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6DDFC4-A5A4-58BE-5024-AB60FED28E20}"/>
              </a:ext>
            </a:extLst>
          </p:cNvPr>
          <p:cNvSpPr txBox="1"/>
          <p:nvPr/>
        </p:nvSpPr>
        <p:spPr>
          <a:xfrm>
            <a:off x="597310" y="4265526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>
                <a:solidFill>
                  <a:srgbClr val="000000"/>
                </a:solidFill>
                <a:effectLst/>
                <a:latin typeface="CustomFont"/>
              </a:rPr>
              <a:t>Boris </a:t>
            </a:r>
            <a:r>
              <a:rPr lang="de-DE" sz="1000" b="0" i="0" dirty="0" err="1">
                <a:solidFill>
                  <a:srgbClr val="000000"/>
                </a:solidFill>
                <a:effectLst/>
                <a:latin typeface="CustomFont"/>
              </a:rPr>
              <a:t>Zerwann</a:t>
            </a:r>
            <a:r>
              <a:rPr lang="de-DE" sz="1000" b="0" i="0" dirty="0">
                <a:solidFill>
                  <a:srgbClr val="000000"/>
                </a:solidFill>
                <a:effectLst/>
                <a:latin typeface="CustomFont"/>
              </a:rPr>
              <a:t> - stock.adobe.com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637211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AA2242E-FD92-471F-92BB-922105E68A21}"/>
              </a:ext>
            </a:extLst>
          </p:cNvPr>
          <p:cNvSpPr/>
          <p:nvPr/>
        </p:nvSpPr>
        <p:spPr>
          <a:xfrm>
            <a:off x="7450774" y="1320491"/>
            <a:ext cx="915392" cy="3235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FEA647-27C9-48C7-B268-FE3D4E21D3A3}"/>
              </a:ext>
            </a:extLst>
          </p:cNvPr>
          <p:cNvSpPr txBox="1">
            <a:spLocks/>
          </p:cNvSpPr>
          <p:nvPr/>
        </p:nvSpPr>
        <p:spPr>
          <a:xfrm>
            <a:off x="777834" y="1431234"/>
            <a:ext cx="5522358" cy="33007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 kumimoji="0" sz="2400" b="0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1pPr>
            <a:lvl2pPr marL="628650" marR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kumimoji="0" sz="2200" b="0" kern="1200" baseline="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2pPr>
            <a:lvl3pPr marL="900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kumimoji="0" sz="2000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3pPr>
            <a:lvl4pPr marL="1152000" marR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kumimoji="0" sz="2000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4pPr>
            <a:lvl5pPr marL="1440000" marR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kumimoji="0" sz="2000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Daten zum Unternehmen </a:t>
            </a:r>
          </a:p>
          <a:p>
            <a:r>
              <a:rPr lang="de-DE" sz="1600" dirty="0">
                <a:solidFill>
                  <a:schemeClr val="tx1"/>
                </a:solidFill>
              </a:rPr>
              <a:t>Daten des Beschäftigten </a:t>
            </a:r>
          </a:p>
          <a:p>
            <a:r>
              <a:rPr lang="de-DE" sz="1600" dirty="0">
                <a:solidFill>
                  <a:schemeClr val="tx1"/>
                </a:solidFill>
              </a:rPr>
              <a:t>Gefahrstoffe</a:t>
            </a:r>
          </a:p>
          <a:p>
            <a:r>
              <a:rPr lang="de-DE" sz="1600" dirty="0">
                <a:solidFill>
                  <a:schemeClr val="tx1"/>
                </a:solidFill>
              </a:rPr>
              <a:t>Zeitraum der Tätigkeit</a:t>
            </a:r>
          </a:p>
          <a:p>
            <a:r>
              <a:rPr lang="de-DE" sz="1600" b="1" dirty="0">
                <a:solidFill>
                  <a:schemeClr val="tx2"/>
                </a:solidFill>
              </a:rPr>
              <a:t>Höhe der Exposition</a:t>
            </a:r>
          </a:p>
          <a:p>
            <a:r>
              <a:rPr lang="de-DE" sz="1600" dirty="0">
                <a:solidFill>
                  <a:schemeClr val="tx1"/>
                </a:solidFill>
              </a:rPr>
              <a:t>Dauer und Häufigkeit der Exposition</a:t>
            </a:r>
          </a:p>
          <a:p>
            <a:pPr>
              <a:spcAft>
                <a:spcPts val="0"/>
              </a:spcAft>
            </a:pPr>
            <a:endParaRPr lang="de-DE" sz="1600" b="1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de-DE" sz="1600" dirty="0">
                <a:solidFill>
                  <a:schemeClr val="tx1"/>
                </a:solidFill>
              </a:rPr>
              <a:t>Empfohlen: Informationen zu Branchen, Tätigkeiten, </a:t>
            </a:r>
          </a:p>
          <a:p>
            <a:pPr marL="1436688" indent="0">
              <a:buNone/>
            </a:pPr>
            <a:r>
              <a:rPr lang="de-DE" sz="1600" dirty="0">
                <a:solidFill>
                  <a:schemeClr val="tx1"/>
                </a:solidFill>
              </a:rPr>
              <a:t>Schutzmaßnahmen, PSA</a:t>
            </a:r>
            <a:endParaRPr lang="de-DE" sz="1800" b="1" dirty="0"/>
          </a:p>
          <a:p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314241-2A11-4613-A2EE-58A4FBEFFB91}"/>
              </a:ext>
            </a:extLst>
          </p:cNvPr>
          <p:cNvGrpSpPr/>
          <p:nvPr/>
        </p:nvGrpSpPr>
        <p:grpSpPr>
          <a:xfrm>
            <a:off x="4957894" y="1900601"/>
            <a:ext cx="1342298" cy="1342298"/>
            <a:chOff x="3534818" y="2009951"/>
            <a:chExt cx="1342298" cy="1342298"/>
          </a:xfrm>
        </p:grpSpPr>
        <p:sp>
          <p:nvSpPr>
            <p:cNvPr id="26" name="Flussdiagramm: Verbinder 25">
              <a:extLst>
                <a:ext uri="{FF2B5EF4-FFF2-40B4-BE49-F238E27FC236}">
                  <a16:creationId xmlns:a16="http://schemas.microsoft.com/office/drawing/2014/main" id="{71A28612-CE8C-4786-81FA-C40D3DEDA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18" y="2009951"/>
              <a:ext cx="1342298" cy="1342298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Grafik 32" descr="Fragezeichen mit einfarbiger Füllung">
              <a:extLst>
                <a:ext uri="{FF2B5EF4-FFF2-40B4-BE49-F238E27FC236}">
                  <a16:creationId xmlns:a16="http://schemas.microsoft.com/office/drawing/2014/main" id="{8A147FA6-7A6F-4A58-A22E-E5485F8C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1607" y="2086740"/>
              <a:ext cx="1188720" cy="1188720"/>
            </a:xfrm>
            <a:prstGeom prst="rect">
              <a:avLst/>
            </a:prstGeom>
          </p:spPr>
        </p:pic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80193612-14AE-4691-8A14-62A5AB9D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5600" indent="-355600"/>
            <a:r>
              <a:rPr lang="de-DE" sz="2400" dirty="0"/>
              <a:t>TRGS 410 – Inhalt des Verzeichnisses</a:t>
            </a:r>
            <a:br>
              <a:rPr lang="de-DE" sz="2400" dirty="0"/>
            </a:br>
            <a:r>
              <a:rPr lang="de-DE" sz="2400" b="0" i="1" dirty="0">
                <a:solidFill>
                  <a:srgbClr val="004994"/>
                </a:solidFill>
              </a:rPr>
              <a:t>Welche Daten müssen erfasst werden?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2FDA22-EE1D-4A8E-AB86-393BED088F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473603-A4EB-4555-8BAE-FEED26E1C3DB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83D6D9-D146-4591-9893-8383ED7F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63" name="Grafik 62" descr="Bauarbeiter mit einfarbiger Füllung">
            <a:extLst>
              <a:ext uri="{FF2B5EF4-FFF2-40B4-BE49-F238E27FC236}">
                <a16:creationId xmlns:a16="http://schemas.microsoft.com/office/drawing/2014/main" id="{8FFED7B6-28EF-4126-B2C5-E5D2DD47F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2714" y="1953314"/>
            <a:ext cx="548640" cy="548640"/>
          </a:xfrm>
          <a:prstGeom prst="rect">
            <a:avLst/>
          </a:prstGeom>
        </p:spPr>
      </p:pic>
      <p:pic>
        <p:nvPicPr>
          <p:cNvPr id="65" name="Grafik 64" descr="Fabrik mit einfarbiger Füllung">
            <a:extLst>
              <a:ext uri="{FF2B5EF4-FFF2-40B4-BE49-F238E27FC236}">
                <a16:creationId xmlns:a16="http://schemas.microsoft.com/office/drawing/2014/main" id="{0297B7D3-30F0-41B9-8633-2DB2A8360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2714" y="1311657"/>
            <a:ext cx="548640" cy="548640"/>
          </a:xfrm>
          <a:prstGeom prst="rect">
            <a:avLst/>
          </a:prstGeom>
        </p:spPr>
      </p:pic>
      <p:pic>
        <p:nvPicPr>
          <p:cNvPr id="67" name="Grafik 6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5F4CC031-F926-4892-A8C6-FBC193AD3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234" y="2594971"/>
            <a:ext cx="609600" cy="609600"/>
          </a:xfrm>
          <a:prstGeom prst="rect">
            <a:avLst/>
          </a:prstGeom>
        </p:spPr>
      </p:pic>
      <p:pic>
        <p:nvPicPr>
          <p:cNvPr id="7" name="Grafik 6" descr="Monatskalender mit einfarbiger Füllung">
            <a:extLst>
              <a:ext uri="{FF2B5EF4-FFF2-40B4-BE49-F238E27FC236}">
                <a16:creationId xmlns:a16="http://schemas.microsoft.com/office/drawing/2014/main" id="{6E4F02F1-77B8-4A43-A3C0-7AE3194DB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32714" y="3297588"/>
            <a:ext cx="548640" cy="548640"/>
          </a:xfrm>
          <a:prstGeom prst="rect">
            <a:avLst/>
          </a:prstGeom>
        </p:spPr>
      </p:pic>
      <p:pic>
        <p:nvPicPr>
          <p:cNvPr id="14" name="Grafik 13" descr="Stoppuhr 66% mit einfarbiger Füllung">
            <a:extLst>
              <a:ext uri="{FF2B5EF4-FFF2-40B4-BE49-F238E27FC236}">
                <a16:creationId xmlns:a16="http://schemas.microsoft.com/office/drawing/2014/main" id="{A18A1287-F2E7-4555-89A8-7EDFCD1E53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32714" y="3939245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6372A-E535-CB29-7864-4BB066B7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395-59FC-48EA-98A5-BA943B3FF6E0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CBE3CC-0D1B-BDB6-CA88-B887B574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051"/>
            <a:ext cx="6480000" cy="546491"/>
          </a:xfrm>
        </p:spPr>
        <p:txBody>
          <a:bodyPr/>
          <a:lstStyle/>
          <a:p>
            <a:r>
              <a:rPr lang="de-DE" dirty="0"/>
              <a:t>BG Vorlagen mit Exposition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86D3BF-2177-ADB0-20CD-6644170D9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71550"/>
            <a:ext cx="6391113" cy="3756974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D54A6-86E0-2A95-9C9D-B7A6CE62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595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86DDAC-798F-447A-B887-B87654D3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3F9F-133E-4925-978E-16FE64F85942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92BE636-295A-407D-A01B-68C387CA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Web-Seite der BG BAU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DC46A5-3DEF-458A-B151-AE60A9F1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33531"/>
            <a:ext cx="4857274" cy="4073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B9C460C-07CD-47FD-A716-BF9F0E28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79" y="1110202"/>
            <a:ext cx="3638550" cy="3665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6692779-1429-4843-8E5D-EC438158779E}"/>
              </a:ext>
            </a:extLst>
          </p:cNvPr>
          <p:cNvSpPr/>
          <p:nvPr/>
        </p:nvSpPr>
        <p:spPr>
          <a:xfrm>
            <a:off x="3308866" y="3542134"/>
            <a:ext cx="1489494" cy="2300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A0E9E4-0CC2-48ED-8A4A-9C63497CCA07}"/>
              </a:ext>
            </a:extLst>
          </p:cNvPr>
          <p:cNvSpPr txBox="1"/>
          <p:nvPr/>
        </p:nvSpPr>
        <p:spPr>
          <a:xfrm>
            <a:off x="6159149" y="1356032"/>
            <a:ext cx="2347117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</a:rPr>
              <a:t>Einrichtung </a:t>
            </a:r>
            <a:r>
              <a:rPr lang="de-DE" sz="1600" dirty="0" err="1">
                <a:solidFill>
                  <a:schemeClr val="tx2"/>
                </a:solidFill>
              </a:rPr>
              <a:t>Kurzlink</a:t>
            </a:r>
            <a:r>
              <a:rPr lang="de-DE" sz="1600" dirty="0">
                <a:solidFill>
                  <a:schemeClr val="tx2"/>
                </a:solidFill>
              </a:rPr>
              <a:t>:</a:t>
            </a:r>
          </a:p>
          <a:p>
            <a:endParaRPr lang="de-DE" sz="16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1600" b="1" dirty="0">
                <a:solidFill>
                  <a:schemeClr val="tx2"/>
                </a:solidFill>
                <a:hlinkClick r:id="rId4"/>
              </a:rPr>
              <a:t>www.bgbau.de/ZED</a:t>
            </a:r>
            <a:endParaRPr lang="de-DE" sz="1600" b="1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endParaRPr lang="de-DE" sz="16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endParaRPr lang="de-DE" sz="16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endParaRPr lang="de-DE" sz="16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1600" b="1" dirty="0">
                <a:solidFill>
                  <a:schemeClr val="tx2"/>
                </a:solidFill>
              </a:rPr>
              <a:t>Download</a:t>
            </a:r>
            <a:r>
              <a:rPr lang="de-DE" sz="1600" dirty="0">
                <a:solidFill>
                  <a:schemeClr val="tx2"/>
                </a:solidFill>
              </a:rPr>
              <a:t> Eingabehilfe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CE3DDC-5655-4256-9888-8302192D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358B105-417E-4472-BA1D-278FB744B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945" y="3800539"/>
            <a:ext cx="780288" cy="81930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9B7ECF-4A98-0BFB-92ED-EBCCBCF9ED94}"/>
              </a:ext>
            </a:extLst>
          </p:cNvPr>
          <p:cNvSpPr/>
          <p:nvPr/>
        </p:nvSpPr>
        <p:spPr>
          <a:xfrm rot="1743813">
            <a:off x="2504474" y="1909086"/>
            <a:ext cx="4137092" cy="7587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In Überarbeitung</a:t>
            </a:r>
          </a:p>
        </p:txBody>
      </p:sp>
    </p:spTree>
    <p:extLst>
      <p:ext uri="{BB962C8B-B14F-4D97-AF65-F5344CB8AC3E}">
        <p14:creationId xmlns:p14="http://schemas.microsoft.com/office/powerpoint/2010/main" val="9885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908E93-379F-6304-F281-155103ABBA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375D1A-F0EA-4B09-B600-22F27B44311B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479BD2-0751-EACA-700D-A2C28A90C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7E7643-92B3-1892-5DB5-B5C4517ED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Aussagen zum Expositionsverzeichnis findet man in §10a der GefStoffV</a:t>
            </a:r>
          </a:p>
          <a:p>
            <a:r>
              <a:rPr lang="de-DE" dirty="0"/>
              <a:t>Reproduktionstoxische Stoffe wurden neu aufgenommen</a:t>
            </a:r>
          </a:p>
          <a:p>
            <a:r>
              <a:rPr lang="de-DE" dirty="0"/>
              <a:t>Die Zustimmung der Beschäftigten ist nicht mehr notwendig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E0BB33-FF9B-6F55-6A5C-1F785828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der Änderungen</a:t>
            </a:r>
          </a:p>
        </p:txBody>
      </p:sp>
    </p:spTree>
    <p:extLst>
      <p:ext uri="{BB962C8B-B14F-4D97-AF65-F5344CB8AC3E}">
        <p14:creationId xmlns:p14="http://schemas.microsoft.com/office/powerpoint/2010/main" val="1727264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C3076C4C-02D7-4883-B035-45CAECD3D34D}"/>
              </a:ext>
            </a:extLst>
          </p:cNvPr>
          <p:cNvSpPr txBox="1">
            <a:spLocks/>
          </p:cNvSpPr>
          <p:nvPr/>
        </p:nvSpPr>
        <p:spPr>
          <a:xfrm>
            <a:off x="899592" y="1239656"/>
            <a:ext cx="7107586" cy="3767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/>
              <a:t>Vielen Dank für Ihre</a:t>
            </a:r>
          </a:p>
          <a:p>
            <a:pPr algn="ctr"/>
            <a:r>
              <a:rPr lang="de-DE" sz="3200" dirty="0"/>
              <a:t>Aufmerksamkeit</a:t>
            </a:r>
          </a:p>
          <a:p>
            <a:pPr algn="ctr"/>
            <a:endParaRPr lang="de-DE" sz="2000" dirty="0"/>
          </a:p>
          <a:p>
            <a:pPr marL="2330450"/>
            <a:endParaRPr lang="de-DE" sz="900" b="0" dirty="0"/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Kontakt: Dr. Alma Jaeger</a:t>
            </a:r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Tel.: 0151 44150058</a:t>
            </a:r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Mail: </a:t>
            </a:r>
            <a:r>
              <a:rPr lang="de-DE" sz="1800" b="0" dirty="0">
                <a:hlinkClick r:id="rId2"/>
              </a:rPr>
              <a:t>zed@bgbau.de</a:t>
            </a:r>
            <a:endParaRPr lang="de-DE" sz="1800" b="0" dirty="0"/>
          </a:p>
          <a:p>
            <a:pPr marL="2152650">
              <a:tabLst>
                <a:tab pos="2152650" algn="l"/>
              </a:tabLst>
            </a:pPr>
            <a:endParaRPr lang="de-DE" sz="1400" b="0" dirty="0"/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Vertretung: Berit Schuchmann (ab Juli 2022)</a:t>
            </a:r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Tel.: 0151 44150060</a:t>
            </a:r>
          </a:p>
          <a:p>
            <a:pPr marL="2152650">
              <a:tabLst>
                <a:tab pos="2152650" algn="l"/>
              </a:tabLst>
            </a:pPr>
            <a:r>
              <a:rPr lang="de-DE" sz="1800" b="0" dirty="0"/>
              <a:t>Mail: </a:t>
            </a:r>
            <a:r>
              <a:rPr lang="de-DE" sz="1800" b="0" dirty="0">
                <a:hlinkClick r:id="rId2"/>
              </a:rPr>
              <a:t>zed@bgbau.de</a:t>
            </a:r>
            <a:endParaRPr lang="de-DE" sz="1800" b="0" dirty="0"/>
          </a:p>
          <a:p>
            <a:pPr marL="2152650">
              <a:tabLst>
                <a:tab pos="2152650" algn="l"/>
              </a:tabLst>
            </a:pPr>
            <a:endParaRPr lang="de-DE" sz="1800" b="0" dirty="0"/>
          </a:p>
          <a:p>
            <a:pPr marL="2152650">
              <a:tabLst>
                <a:tab pos="2152650" algn="l"/>
              </a:tabLst>
            </a:pPr>
            <a:endParaRPr lang="de-DE" sz="1800" b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3A95E8-7C17-4D10-BE22-6EACE2B093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0F359A-DAB8-4D26-AE67-033FC5B5B6E4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E579AE-C9AB-42FA-A8ED-0FC4E5D85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65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668E42-1B33-4D36-A2E3-A64EB89D7F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4D25BF9-5028-408C-9FC5-221156996275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074CEBA-C081-44F1-BD24-BEC73E88A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77" y="1142812"/>
            <a:ext cx="8218800" cy="3600000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Zusammenhang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 zwischen Erkrankungen und möglicher Exposition an ehemaligem Arbeitsplatz </a:t>
            </a:r>
            <a:r>
              <a:rPr lang="de-DE" sz="1600" b="1" dirty="0">
                <a:solidFill>
                  <a:schemeClr val="tx1"/>
                </a:solidFill>
                <a:latin typeface="+mn-lt"/>
              </a:rPr>
              <a:t>schwierig nachzuweisen</a:t>
            </a: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Krebserkrankungen weisen 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lange Latenzzeiten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auf (im Mittel 40 Jahre</a:t>
            </a:r>
            <a:r>
              <a:rPr lang="de-DE" sz="1600" baseline="30000" dirty="0">
                <a:solidFill>
                  <a:schemeClr val="tx1"/>
                </a:solidFill>
                <a:latin typeface="+mn-lt"/>
              </a:rPr>
              <a:t>[1]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meist 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fehlende Dokumentation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über </a:t>
            </a:r>
          </a:p>
          <a:p>
            <a:pPr lvl="1"/>
            <a:r>
              <a:rPr lang="de-DE" sz="1400" dirty="0">
                <a:solidFill>
                  <a:schemeClr val="tx1"/>
                </a:solidFill>
                <a:latin typeface="+mn-lt"/>
              </a:rPr>
              <a:t>Gefahrstoff, </a:t>
            </a:r>
          </a:p>
          <a:p>
            <a:pPr lvl="1"/>
            <a:r>
              <a:rPr lang="de-DE" sz="1400" dirty="0">
                <a:solidFill>
                  <a:schemeClr val="tx1"/>
                </a:solidFill>
                <a:latin typeface="+mn-lt"/>
              </a:rPr>
              <a:t>Exposition (Höhe und Dauer) und </a:t>
            </a:r>
          </a:p>
          <a:p>
            <a:pPr lvl="1"/>
            <a:r>
              <a:rPr lang="de-DE" sz="1400" dirty="0">
                <a:solidFill>
                  <a:schemeClr val="tx1"/>
                </a:solidFill>
                <a:latin typeface="+mn-lt"/>
              </a:rPr>
              <a:t>Ort der Exposition (Unternehmen) </a:t>
            </a:r>
          </a:p>
          <a:p>
            <a:r>
              <a:rPr lang="de-DE" sz="1600" b="1" dirty="0">
                <a:solidFill>
                  <a:schemeClr val="tx2"/>
                </a:solidFill>
                <a:latin typeface="+mn-lt"/>
              </a:rPr>
              <a:t>BK-Ermittlungsverfahren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 oft langwierig und kompliziert</a:t>
            </a:r>
          </a:p>
          <a:p>
            <a:endParaRPr lang="de-DE" sz="1600" dirty="0">
              <a:latin typeface="+mn-lt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6B2129C-AEF2-434F-BC18-4566AA4E5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/>
              <a:t>Anerkennung von Krebs-BKen</a:t>
            </a:r>
            <a:br>
              <a:rPr lang="de-DE" sz="2400"/>
            </a:br>
            <a:r>
              <a:rPr lang="de-DE" sz="2400"/>
              <a:t>	</a:t>
            </a:r>
            <a:r>
              <a:rPr lang="de-DE" sz="2400" b="0" i="1"/>
              <a:t>Die Problematik</a:t>
            </a:r>
            <a:endParaRPr lang="de-DE" sz="2400" b="0" i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C593238-407A-4666-8DBD-6D07CE363DE5}"/>
              </a:ext>
            </a:extLst>
          </p:cNvPr>
          <p:cNvSpPr txBox="1"/>
          <p:nvPr/>
        </p:nvSpPr>
        <p:spPr>
          <a:xfrm>
            <a:off x="817433" y="4454991"/>
            <a:ext cx="7251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aseline="30000">
                <a:solidFill>
                  <a:schemeClr val="tx1"/>
                </a:solidFill>
                <a:latin typeface="+mn-lt"/>
              </a:rPr>
              <a:t>[1] </a:t>
            </a:r>
            <a:r>
              <a:rPr lang="de-DE" sz="1050"/>
              <a:t>M. Butz: Beruflich verursachte Krebserkrankungen. 10. Aufl. Hrsg.: DGUV, Berlin 2012.</a:t>
            </a:r>
            <a:endParaRPr lang="de-DE" sz="105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71FFC1-58E6-463C-8012-D1B211A78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pic>
        <p:nvPicPr>
          <p:cNvPr id="12" name="Grafik 11" descr="Ein Bild, das Text, Computer, Eingabegerät, Computertastatur enthält.&#10;&#10;KI-generierte Inhalte können fehlerhaft sein.">
            <a:extLst>
              <a:ext uri="{FF2B5EF4-FFF2-40B4-BE49-F238E27FC236}">
                <a16:creationId xmlns:a16="http://schemas.microsoft.com/office/drawing/2014/main" id="{8CD3E81D-CC84-34A5-77EC-A1F7171C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758" y="2571750"/>
            <a:ext cx="2350831" cy="167916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3E9599B-2598-2023-318D-D1A2E25FB06B}"/>
              </a:ext>
            </a:extLst>
          </p:cNvPr>
          <p:cNvSpPr txBox="1"/>
          <p:nvPr/>
        </p:nvSpPr>
        <p:spPr>
          <a:xfrm>
            <a:off x="6300192" y="4180564"/>
            <a:ext cx="24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 err="1">
                <a:solidFill>
                  <a:srgbClr val="000000"/>
                </a:solidFill>
                <a:effectLst/>
                <a:latin typeface="CustomFont"/>
              </a:rPr>
              <a:t>momius</a:t>
            </a:r>
            <a:r>
              <a:rPr lang="de-DE" sz="1000" b="0" i="0" dirty="0">
                <a:solidFill>
                  <a:srgbClr val="000000"/>
                </a:solidFill>
                <a:effectLst/>
                <a:latin typeface="CustomFont"/>
              </a:rPr>
              <a:t> - stock.adobe.com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6430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A53A347-974C-5EAB-5291-6C41B38E2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4" y="603051"/>
            <a:ext cx="8449854" cy="175284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149EBD6-3DBD-41E2-A5B2-8A9F4B398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91373D-0061-42B9-8D1F-E69F957577C1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853471-EB77-4712-9114-5E8433D8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2614452"/>
            <a:ext cx="8218800" cy="2117538"/>
          </a:xfrm>
        </p:spPr>
        <p:txBody>
          <a:bodyPr/>
          <a:lstStyle/>
          <a:p>
            <a:r>
              <a:rPr lang="de-DE" sz="1600" b="1" dirty="0">
                <a:solidFill>
                  <a:schemeClr val="tx2"/>
                </a:solidFill>
              </a:rPr>
              <a:t>Dokumentations</a:t>
            </a:r>
            <a:r>
              <a:rPr lang="de-DE" sz="1600" b="1" u="sng" dirty="0">
                <a:solidFill>
                  <a:schemeClr val="tx2"/>
                </a:solidFill>
              </a:rPr>
              <a:t>pflicht</a:t>
            </a:r>
            <a:r>
              <a:rPr lang="de-DE" sz="1600" dirty="0">
                <a:solidFill>
                  <a:schemeClr val="tx1"/>
                </a:solidFill>
              </a:rPr>
              <a:t> der gefährdenden Tätigkeiten mit krebserzeugenden, keimzellmutagenen und reproduktionstoxischen Gefahrstoffen (aktualisierte Liste)</a:t>
            </a:r>
          </a:p>
          <a:p>
            <a:r>
              <a:rPr lang="de-DE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Ziel</a:t>
            </a:r>
            <a:r>
              <a:rPr lang="de-DE" sz="16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Expositionsdaten</a:t>
            </a:r>
            <a:r>
              <a:rPr lang="de-DE" sz="16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personenbezogen </a:t>
            </a:r>
            <a:r>
              <a:rPr lang="de-DE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langfristig</a:t>
            </a:r>
            <a:r>
              <a:rPr lang="de-DE" sz="16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zu </a:t>
            </a:r>
            <a:r>
              <a:rPr lang="de-DE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sichern</a:t>
            </a:r>
            <a:r>
              <a:rPr lang="de-DE" sz="16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Zusammenhänge zwischen Arbeitsbedingungen und aufgetretener Erkrankung erkennen (Krebserkrankungen: lange Latenzzeiten)</a:t>
            </a:r>
            <a:endParaRPr lang="de-DE" sz="1600" b="0" dirty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1600" b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entscheidende Bedeutung für Anerkennung von Berufskrankheiten</a:t>
            </a:r>
            <a:endParaRPr lang="de-DE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465D07E-028D-42FE-B68E-186510D6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EU-Krebs-Richtlinie 2004/37/EG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91233A-542E-46A4-A4B8-04329A46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14690"/>
            <a:ext cx="10128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6B7882C-2972-41C7-A3E0-FD4E58B60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F081101-5981-47AB-26F7-8F579FBED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D57D1F-A3B1-42F3-BC7D-8AAC7924F69D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6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DD97178B-8632-4339-8E03-2EBF0735DE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521975" y="873007"/>
            <a:ext cx="3849328" cy="3849328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DDE8BB-4B92-4DEC-9B53-38D50B85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67" y="1523361"/>
            <a:ext cx="7046759" cy="2838901"/>
          </a:xfrm>
        </p:spPr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dirty="0">
                <a:solidFill>
                  <a:schemeClr val="tx1"/>
                </a:solidFill>
              </a:rPr>
              <a:t>§ 10a Besondere Aufzeichnungs-, Mitteilungs- und Unterrichtungspflichten bei Tätigkeiten mit </a:t>
            </a:r>
            <a:r>
              <a:rPr lang="de-DE" altLang="de-DE" b="1" dirty="0">
                <a:solidFill>
                  <a:schemeClr val="tx1"/>
                </a:solidFill>
              </a:rPr>
              <a:t>krebserzeugenden, keimzellmutagenen oder reproduktionstoxischen</a:t>
            </a:r>
            <a:r>
              <a:rPr lang="de-DE" altLang="de-DE" dirty="0">
                <a:solidFill>
                  <a:schemeClr val="tx1"/>
                </a:solidFill>
              </a:rPr>
              <a:t> Gefahrstoffen der Kategorien 1A oder 1B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sz="16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8F1CA42-F931-436E-8898-8E76F459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2400" dirty="0">
                <a:solidFill>
                  <a:srgbClr val="004994"/>
                </a:solidFill>
              </a:rPr>
              <a:t>Expositionsverzeichnis nach GefStoffV</a:t>
            </a:r>
            <a:br>
              <a:rPr lang="de-DE" altLang="de-DE" sz="2400" dirty="0"/>
            </a:br>
            <a:r>
              <a:rPr lang="de-DE" altLang="de-DE" sz="2400" dirty="0"/>
              <a:t>	</a:t>
            </a:r>
            <a:r>
              <a:rPr lang="de-DE" altLang="de-DE" sz="2400" b="0" dirty="0">
                <a:solidFill>
                  <a:srgbClr val="004994"/>
                </a:solidFill>
              </a:rPr>
              <a:t>Tätigkeiten mit CMR-Stoffen</a:t>
            </a:r>
            <a:endParaRPr lang="de-DE" sz="1600" b="0" dirty="0">
              <a:solidFill>
                <a:srgbClr val="004994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3485FC-424C-4AA1-AA28-DE78A28AB6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87C458-DF4A-40CA-90B8-A0ECB66F65C6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F6F629-BB35-4132-A8C9-E9B34E294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131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19998-5227-C7EA-6E29-10B6A889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Gesetzlicher Hintergrund</a:t>
            </a:r>
          </a:p>
        </p:txBody>
      </p:sp>
      <p:sp>
        <p:nvSpPr>
          <p:cNvPr id="80" name="Fußzeilenplatzhalter 79">
            <a:extLst>
              <a:ext uri="{FF2B5EF4-FFF2-40B4-BE49-F238E27FC236}">
                <a16:creationId xmlns:a16="http://schemas.microsoft.com/office/drawing/2014/main" id="{2352D50A-DD0E-BD02-568B-07C7217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ZED und neue GefStoffV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E5DAE5-433F-C79A-8073-7066763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9B9A-0B62-43AF-820B-5D26FCFCABA1}" type="datetime1">
              <a:rPr lang="de-DE" smtClean="0"/>
              <a:t>05.05.2025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4E45424-0F50-99FD-1C9D-A54602FB0A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33175" indent="0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de-DE" sz="2100" b="1" i="1" dirty="0">
                <a:solidFill>
                  <a:srgbClr val="004993"/>
                </a:solidFill>
              </a:rPr>
              <a:t>§ 10a Abs. (1)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b="1" dirty="0"/>
              <a:t>Dokumentationspflicht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Archivierungspflicht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Aushändigungspflicht</a:t>
            </a:r>
            <a:endParaRPr lang="de-DE" b="1" dirty="0"/>
          </a:p>
          <a:p>
            <a:endParaRPr lang="de-DE" dirty="0"/>
          </a:p>
        </p:txBody>
      </p:sp>
      <p:sp>
        <p:nvSpPr>
          <p:cNvPr id="3" name="!!Icon">
            <a:extLst>
              <a:ext uri="{FF2B5EF4-FFF2-40B4-BE49-F238E27FC236}">
                <a16:creationId xmlns:a16="http://schemas.microsoft.com/office/drawing/2014/main" id="{8AB370E6-D2C4-86ED-C4C6-0979FE9A40EE}"/>
              </a:ext>
            </a:extLst>
          </p:cNvPr>
          <p:cNvSpPr/>
          <p:nvPr/>
        </p:nvSpPr>
        <p:spPr>
          <a:xfrm>
            <a:off x="5667578" y="2283459"/>
            <a:ext cx="2167593" cy="609009"/>
          </a:xfrm>
          <a:prstGeom prst="roundRect">
            <a:avLst>
              <a:gd name="adj" fmla="val 8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Art der Exposition</a:t>
            </a:r>
          </a:p>
        </p:txBody>
      </p:sp>
      <p:sp>
        <p:nvSpPr>
          <p:cNvPr id="4" name="!!Icon">
            <a:extLst>
              <a:ext uri="{FF2B5EF4-FFF2-40B4-BE49-F238E27FC236}">
                <a16:creationId xmlns:a16="http://schemas.microsoft.com/office/drawing/2014/main" id="{5D34B12D-C2EA-BC7E-D5B0-FC20456601AD}"/>
              </a:ext>
            </a:extLst>
          </p:cNvPr>
          <p:cNvSpPr/>
          <p:nvPr/>
        </p:nvSpPr>
        <p:spPr>
          <a:xfrm>
            <a:off x="5667577" y="2992480"/>
            <a:ext cx="2167594" cy="609009"/>
          </a:xfrm>
          <a:prstGeom prst="roundRect">
            <a:avLst>
              <a:gd name="adj" fmla="val 9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Höhe der Exposition</a:t>
            </a:r>
          </a:p>
        </p:txBody>
      </p:sp>
      <p:sp>
        <p:nvSpPr>
          <p:cNvPr id="6" name="!!Icon">
            <a:extLst>
              <a:ext uri="{FF2B5EF4-FFF2-40B4-BE49-F238E27FC236}">
                <a16:creationId xmlns:a16="http://schemas.microsoft.com/office/drawing/2014/main" id="{4495A9B2-41D3-9D6E-1200-05FD8EA76D1D}"/>
              </a:ext>
            </a:extLst>
          </p:cNvPr>
          <p:cNvSpPr/>
          <p:nvPr/>
        </p:nvSpPr>
        <p:spPr>
          <a:xfrm>
            <a:off x="5667577" y="3701500"/>
            <a:ext cx="2167594" cy="609009"/>
          </a:xfrm>
          <a:prstGeom prst="roundRect">
            <a:avLst>
              <a:gd name="adj" fmla="val 9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Dauer und Häufigkeit der Exposition</a:t>
            </a:r>
          </a:p>
        </p:txBody>
      </p:sp>
      <p:sp>
        <p:nvSpPr>
          <p:cNvPr id="7" name="!!Icon">
            <a:extLst>
              <a:ext uri="{FF2B5EF4-FFF2-40B4-BE49-F238E27FC236}">
                <a16:creationId xmlns:a16="http://schemas.microsoft.com/office/drawing/2014/main" id="{4DFBEC66-AF36-BA81-A7F3-8EC6CE92C0FD}"/>
              </a:ext>
            </a:extLst>
          </p:cNvPr>
          <p:cNvSpPr/>
          <p:nvPr/>
        </p:nvSpPr>
        <p:spPr>
          <a:xfrm>
            <a:off x="5667578" y="1501173"/>
            <a:ext cx="2167594" cy="682275"/>
          </a:xfrm>
          <a:prstGeom prst="roundRect">
            <a:avLst>
              <a:gd name="adj" fmla="val 8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Angaben zu Unternehmen und Person</a:t>
            </a:r>
          </a:p>
        </p:txBody>
      </p:sp>
    </p:spTree>
    <p:extLst>
      <p:ext uri="{BB962C8B-B14F-4D97-AF65-F5344CB8AC3E}">
        <p14:creationId xmlns:p14="http://schemas.microsoft.com/office/powerpoint/2010/main" val="37150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19998-5227-C7EA-6E29-10B6A889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Gesetzlicher Hintergrund</a:t>
            </a:r>
          </a:p>
        </p:txBody>
      </p:sp>
      <p:sp>
        <p:nvSpPr>
          <p:cNvPr id="80" name="Fußzeilenplatzhalter 79">
            <a:extLst>
              <a:ext uri="{FF2B5EF4-FFF2-40B4-BE49-F238E27FC236}">
                <a16:creationId xmlns:a16="http://schemas.microsoft.com/office/drawing/2014/main" id="{2352D50A-DD0E-BD02-568B-07C7217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ZED und neue GefStoffV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E5DAE5-433F-C79A-8073-7066763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187-1C09-493F-81AA-93AC969C041C}" type="datetime1">
              <a:rPr lang="de-DE" smtClean="0"/>
              <a:t>05.05.2025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4E45424-0F50-99FD-1C9D-A54602FB0A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33175" indent="0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de-DE" sz="2100" b="1" i="1" dirty="0">
                <a:solidFill>
                  <a:srgbClr val="004993"/>
                </a:solidFill>
              </a:rPr>
              <a:t>§ 10a Abs. (2)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Dokumentationspflicht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b="1" dirty="0"/>
              <a:t>Archivierungspflicht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Aushändigungspflicht</a:t>
            </a:r>
            <a:endParaRPr lang="de-DE" b="1" dirty="0"/>
          </a:p>
          <a:p>
            <a:endParaRPr lang="de-DE" dirty="0"/>
          </a:p>
        </p:txBody>
      </p:sp>
      <p:sp>
        <p:nvSpPr>
          <p:cNvPr id="11" name="!!Icon">
            <a:extLst>
              <a:ext uri="{FF2B5EF4-FFF2-40B4-BE49-F238E27FC236}">
                <a16:creationId xmlns:a16="http://schemas.microsoft.com/office/drawing/2014/main" id="{0D17FB5E-BE1C-3401-B0C3-8D8F5B88424A}"/>
              </a:ext>
            </a:extLst>
          </p:cNvPr>
          <p:cNvSpPr/>
          <p:nvPr/>
        </p:nvSpPr>
        <p:spPr>
          <a:xfrm>
            <a:off x="5043948" y="1836174"/>
            <a:ext cx="3444017" cy="2119137"/>
          </a:xfrm>
          <a:prstGeom prst="roundRect">
            <a:avLst>
              <a:gd name="adj" fmla="val 7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Archivierung </a:t>
            </a:r>
            <a:r>
              <a:rPr lang="de-DE" b="1" dirty="0"/>
              <a:t>40 Jahre </a:t>
            </a:r>
            <a:r>
              <a:rPr lang="de-DE" dirty="0"/>
              <a:t>nach Ende der Exposition bei krebserzeugenden und keimzellmutagenen Stoffen, bei reproduktionstoxischen Stoffen </a:t>
            </a:r>
            <a:r>
              <a:rPr lang="de-DE" b="1" dirty="0"/>
              <a:t>fünf Jahre </a:t>
            </a:r>
          </a:p>
        </p:txBody>
      </p:sp>
    </p:spTree>
    <p:extLst>
      <p:ext uri="{BB962C8B-B14F-4D97-AF65-F5344CB8AC3E}">
        <p14:creationId xmlns:p14="http://schemas.microsoft.com/office/powerpoint/2010/main" val="26541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19998-5227-C7EA-6E29-10B6A889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Gesetzlicher Hintergrund</a:t>
            </a:r>
          </a:p>
        </p:txBody>
      </p:sp>
      <p:sp>
        <p:nvSpPr>
          <p:cNvPr id="80" name="Fußzeilenplatzhalter 79">
            <a:extLst>
              <a:ext uri="{FF2B5EF4-FFF2-40B4-BE49-F238E27FC236}">
                <a16:creationId xmlns:a16="http://schemas.microsoft.com/office/drawing/2014/main" id="{2352D50A-DD0E-BD02-568B-07C7217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ZED und neue GefStoffV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E5DAE5-433F-C79A-8073-7066763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AE1-271D-411C-A32E-8C5CEF1BC121}" type="datetime1">
              <a:rPr lang="de-DE" smtClean="0"/>
              <a:t>05.05.2025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4E45424-0F50-99FD-1C9D-A54602FB0A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33175" indent="0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de-DE" sz="2100" b="1" i="1" dirty="0">
                <a:solidFill>
                  <a:srgbClr val="004993"/>
                </a:solidFill>
              </a:rPr>
              <a:t>§ 10a Abs. (2)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Dokumentationspflicht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dirty="0"/>
              <a:t>Archivierungspflicht</a:t>
            </a:r>
          </a:p>
          <a:p>
            <a:pPr marL="576075"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de-DE" altLang="de-DE" b="1" dirty="0"/>
              <a:t>Aushändigungspflicht</a:t>
            </a:r>
            <a:endParaRPr lang="de-DE" b="1" dirty="0"/>
          </a:p>
          <a:p>
            <a:endParaRPr lang="de-DE" dirty="0"/>
          </a:p>
        </p:txBody>
      </p:sp>
      <p:sp>
        <p:nvSpPr>
          <p:cNvPr id="9" name="!!Icon">
            <a:extLst>
              <a:ext uri="{FF2B5EF4-FFF2-40B4-BE49-F238E27FC236}">
                <a16:creationId xmlns:a16="http://schemas.microsoft.com/office/drawing/2014/main" id="{4A09B7EB-31B0-B1BD-3CB3-0FA1AB8BDC82}"/>
              </a:ext>
            </a:extLst>
          </p:cNvPr>
          <p:cNvSpPr/>
          <p:nvPr/>
        </p:nvSpPr>
        <p:spPr>
          <a:xfrm>
            <a:off x="5132439" y="3084460"/>
            <a:ext cx="3188015" cy="1188693"/>
          </a:xfrm>
          <a:prstGeom prst="roundRect">
            <a:avLst>
              <a:gd name="adj" fmla="val 8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Aushändigung vom Verzeichnis beim Ausscheiden aus dem Betrieb</a:t>
            </a:r>
          </a:p>
        </p:txBody>
      </p:sp>
    </p:spTree>
    <p:extLst>
      <p:ext uri="{BB962C8B-B14F-4D97-AF65-F5344CB8AC3E}">
        <p14:creationId xmlns:p14="http://schemas.microsoft.com/office/powerpoint/2010/main" val="7972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DDE8BB-4B92-4DEC-9B53-38D50B85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654"/>
            <a:ext cx="8218800" cy="3412699"/>
          </a:xfrm>
        </p:spPr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2000" i="1" dirty="0">
                <a:solidFill>
                  <a:schemeClr val="tx2"/>
                </a:solidFill>
              </a:rPr>
              <a:t>§ 10a Besondere Aufzeichnungs-, Mitteilungs- und Unterrichtungspflichten bei Tätigkeiten mit krebserzeugenden, keimzellmutagenen oder reproduktionstoxischen Gefahrstoffen der Kategorien 1A oder 1B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sz="1600" dirty="0"/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+mn-lt"/>
              </a:rPr>
              <a:t>(3) Der Arbeitgeber kann seinen Pflichten nach Absatz 2 auch dadurch nachkommen, dass er die in Absatz 1 Satz 2 genannten Daten </a:t>
            </a:r>
            <a:r>
              <a:rPr lang="de-DE" sz="2000" b="1" dirty="0">
                <a:solidFill>
                  <a:schemeClr val="tx1"/>
                </a:solidFill>
                <a:latin typeface="+mn-lt"/>
              </a:rPr>
              <a:t>an den für die Beschäftigten zuständigen Unfallversicherungsträger oder einen Verband der Versicherungsträger übermittelt</a:t>
            </a:r>
            <a:r>
              <a:rPr lang="de-DE" sz="2000" dirty="0">
                <a:solidFill>
                  <a:schemeClr val="tx1"/>
                </a:solidFill>
                <a:latin typeface="+mn-lt"/>
              </a:rPr>
              <a:t>.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8F1CA42-F931-436E-8898-8E76F459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2400" dirty="0">
                <a:solidFill>
                  <a:srgbClr val="004994"/>
                </a:solidFill>
              </a:rPr>
              <a:t>Expositionsverzeichnis nach GefStoffV</a:t>
            </a:r>
            <a:br>
              <a:rPr lang="de-DE" altLang="de-DE" sz="2400" dirty="0"/>
            </a:br>
            <a:r>
              <a:rPr lang="de-DE" altLang="de-DE" sz="2400" dirty="0"/>
              <a:t>	</a:t>
            </a:r>
            <a:r>
              <a:rPr lang="de-DE" altLang="de-DE" sz="2400" b="0" i="1" dirty="0">
                <a:solidFill>
                  <a:srgbClr val="004994"/>
                </a:solidFill>
              </a:rPr>
              <a:t>Tätigkeiten mit CMR-Stoffen</a:t>
            </a:r>
            <a:endParaRPr lang="de-DE" sz="1600" b="0" i="1" dirty="0">
              <a:solidFill>
                <a:srgbClr val="004994"/>
              </a:solidFill>
            </a:endParaRPr>
          </a:p>
        </p:txBody>
      </p:sp>
      <p:pic>
        <p:nvPicPr>
          <p:cNvPr id="4" name="Grafik 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DD97178B-8632-4339-8E03-2EBF0735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052" y="3668993"/>
            <a:ext cx="975360" cy="97536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3485FC-424C-4AA1-AA28-DE78A28AB6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3D977D5-0AFC-4F9B-B6B9-2B470F9473C3}" type="datetime1">
              <a:rPr lang="de-DE" smtClean="0"/>
              <a:t>05.05.2025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F6F629-BB35-4132-A8C9-E9B34E294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ZED und neue GefStoffV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50345"/>
      </p:ext>
    </p:extLst>
  </p:cSld>
  <p:clrMapOvr>
    <a:masterClrMapping/>
  </p:clrMapOvr>
</p:sld>
</file>

<file path=ppt/theme/theme1.xml><?xml version="1.0" encoding="utf-8"?>
<a:theme xmlns:a="http://schemas.openxmlformats.org/drawingml/2006/main" name="CD_BG169">
  <a:themeElements>
    <a:clrScheme name="CD_BG 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CD_BG 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GUV-Bunt">
        <a:dk1>
          <a:srgbClr val="555555"/>
        </a:dk1>
        <a:lt1>
          <a:srgbClr val="FFFFFF"/>
        </a:lt1>
        <a:dk2>
          <a:srgbClr val="81BD57"/>
        </a:dk2>
        <a:lt2>
          <a:srgbClr val="696969"/>
        </a:lt2>
        <a:accent1>
          <a:srgbClr val="004994"/>
        </a:accent1>
        <a:accent2>
          <a:srgbClr val="19A0A3"/>
        </a:accent2>
        <a:accent3>
          <a:srgbClr val="0095DB"/>
        </a:accent3>
        <a:accent4>
          <a:srgbClr val="C44E90"/>
        </a:accent4>
        <a:accent5>
          <a:srgbClr val="F7A940"/>
        </a:accent5>
        <a:accent6>
          <a:srgbClr val="FFD543"/>
        </a:accent6>
        <a:hlink>
          <a:srgbClr val="0095DB"/>
        </a:hlink>
        <a:folHlink>
          <a:srgbClr val="51AE30"/>
        </a:folHlink>
      </a:clrScheme>
    </a:extraClrScheme>
    <a:extraClrScheme>
      <a:clrScheme name="DGUV-Standard">
        <a:dk1>
          <a:srgbClr val="555555"/>
        </a:dk1>
        <a:lt1>
          <a:srgbClr val="FFFFFF"/>
        </a:lt1>
        <a:dk2>
          <a:srgbClr val="004994"/>
        </a:dk2>
        <a:lt2>
          <a:srgbClr val="696969"/>
        </a:lt2>
        <a:accent1>
          <a:srgbClr val="004994"/>
        </a:accent1>
        <a:accent2>
          <a:srgbClr val="6EB5FF"/>
        </a:accent2>
        <a:accent3>
          <a:srgbClr val="0095DB"/>
        </a:accent3>
        <a:accent4>
          <a:srgbClr val="8AD9FF"/>
        </a:accent4>
        <a:accent5>
          <a:srgbClr val="006FA4"/>
        </a:accent5>
        <a:accent6>
          <a:srgbClr val="2590FF"/>
        </a:accent6>
        <a:hlink>
          <a:srgbClr val="0095DB"/>
        </a:hlink>
        <a:folHlink>
          <a:srgbClr val="51AE30"/>
        </a:folHlink>
      </a:clrScheme>
    </a:extraClrScheme>
    <a:extraClrScheme>
      <a:clrScheme name="DGUV PowerPoint 2003 Standard">
        <a:dk1>
          <a:srgbClr val="555555"/>
        </a:dk1>
        <a:lt1>
          <a:srgbClr val="FFFFFF"/>
        </a:lt1>
        <a:dk2>
          <a:srgbClr val="004994"/>
        </a:dk2>
        <a:lt2>
          <a:srgbClr val="696969"/>
        </a:lt2>
        <a:accent1>
          <a:srgbClr val="C8C8C8"/>
        </a:accent1>
        <a:accent2>
          <a:srgbClr val="D40F14"/>
        </a:accent2>
        <a:accent3>
          <a:srgbClr val="0095DB"/>
        </a:accent3>
        <a:accent4>
          <a:srgbClr val="51AE30"/>
        </a:accent4>
        <a:accent5>
          <a:srgbClr val="004994"/>
        </a:accent5>
        <a:accent6>
          <a:srgbClr val="008C8E"/>
        </a:accent6>
        <a:hlink>
          <a:srgbClr val="0095DB"/>
        </a:hlink>
        <a:folHlink>
          <a:srgbClr val="51AE30"/>
        </a:folHlink>
      </a:clrScheme>
    </a:extraClrScheme>
  </a:extraClrSchemeLst>
  <a:extLst>
    <a:ext uri="{05A4C25C-085E-4340-85A3-A5531E510DB2}">
      <thm15:themeFamily xmlns:thm15="http://schemas.microsoft.com/office/thememl/2012/main" name="blank.potx" id="{727B2058-E043-437F-9B2F-2C2358F98389}" vid="{3EAC88ED-5853-4D19-A6EA-2CB358C3BF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1505</Words>
  <Application>Microsoft Office PowerPoint</Application>
  <PresentationFormat>Bildschirmpräsentation (16:9)</PresentationFormat>
  <Paragraphs>259</Paragraphs>
  <Slides>24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CustomFont</vt:lpstr>
      <vt:lpstr>FF-Meta</vt:lpstr>
      <vt:lpstr>CD_BG169</vt:lpstr>
      <vt:lpstr>Die ZED  und die neue GefStoffV </vt:lpstr>
      <vt:lpstr>Beruflich verursachte Krebserkrankungen</vt:lpstr>
      <vt:lpstr>Anerkennung von Krebs-BKen  Die Problematik</vt:lpstr>
      <vt:lpstr>EU-Krebs-Richtlinie 2004/37/EG</vt:lpstr>
      <vt:lpstr>Expositionsverzeichnis nach GefStoffV  Tätigkeiten mit CMR-Stoffen</vt:lpstr>
      <vt:lpstr>Gesetzlicher Hintergrund</vt:lpstr>
      <vt:lpstr>Gesetzlicher Hintergrund</vt:lpstr>
      <vt:lpstr>Gesetzlicher Hintergrund</vt:lpstr>
      <vt:lpstr>Expositionsverzeichnis nach GefStoffV  Tätigkeiten mit CMR-Stoffen</vt:lpstr>
      <vt:lpstr>Gesetzlicher Hintergrund</vt:lpstr>
      <vt:lpstr>ZED der DGUV</vt:lpstr>
      <vt:lpstr>Aktuelle Nutzungszahlen der ZED</vt:lpstr>
      <vt:lpstr>Angaben zu Unternehmen und Person</vt:lpstr>
      <vt:lpstr>CLP Verordnung (EG Nr. 1272/2008)  regelt Einstufung und Kennzeichnung von gefährlichen Stoffen und Gemischen Gefahren:  chemisch-physikalische Gefahren,      Gesundheitsgefahren, Umweltgefahren,    weitere Gefahren</vt:lpstr>
      <vt:lpstr>Reproduktionstoxizität</vt:lpstr>
      <vt:lpstr>Reproduktionstoxizität</vt:lpstr>
      <vt:lpstr>KMR Stoffe</vt:lpstr>
      <vt:lpstr>Kohlenstoffmonoxid</vt:lpstr>
      <vt:lpstr>TRGS 410</vt:lpstr>
      <vt:lpstr>TRGS 410 – Inhalt des Verzeichnisses Welche Daten müssen erfasst werden?</vt:lpstr>
      <vt:lpstr>BG Vorlagen mit Exposition</vt:lpstr>
      <vt:lpstr>Web-Seite der BG BAU</vt:lpstr>
      <vt:lpstr>Zusammenfassung der Änderungen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ZED</dc:title>
  <dc:creator>Dr. Alma Jaeger</dc:creator>
  <cp:lastModifiedBy>Schuchmann, Berit</cp:lastModifiedBy>
  <cp:revision>281</cp:revision>
  <dcterms:created xsi:type="dcterms:W3CDTF">2021-02-24T09:40:25Z</dcterms:created>
  <dcterms:modified xsi:type="dcterms:W3CDTF">2025-05-05T09:52:29Z</dcterms:modified>
</cp:coreProperties>
</file>